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4689" r:id="rId2"/>
    <p:sldId id="4646" r:id="rId3"/>
    <p:sldId id="4650" r:id="rId4"/>
    <p:sldId id="4655" r:id="rId5"/>
    <p:sldId id="4658" r:id="rId6"/>
    <p:sldId id="4661" r:id="rId7"/>
    <p:sldId id="4712" r:id="rId8"/>
    <p:sldId id="4723" r:id="rId9"/>
    <p:sldId id="4719" r:id="rId10"/>
    <p:sldId id="4720" r:id="rId11"/>
    <p:sldId id="4724" r:id="rId12"/>
    <p:sldId id="4725" r:id="rId13"/>
    <p:sldId id="4721" r:id="rId14"/>
    <p:sldId id="4654" r:id="rId15"/>
  </p:sldIdLst>
  <p:sldSz cx="12192000" cy="6858000"/>
  <p:notesSz cx="6858000" cy="9144000"/>
  <p:defaultTex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1B1A"/>
    <a:srgbClr val="FF0068"/>
    <a:srgbClr val="F2EEE8"/>
    <a:srgbClr val="1E1A19"/>
    <a:srgbClr val="E7186B"/>
    <a:srgbClr val="034691"/>
    <a:srgbClr val="054691"/>
    <a:srgbClr val="084494"/>
    <a:srgbClr val="BED8FC"/>
    <a:srgbClr val="BE00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5" autoAdjust="0"/>
    <p:restoredTop sz="96405"/>
  </p:normalViewPr>
  <p:slideViewPr>
    <p:cSldViewPr snapToGrid="0">
      <p:cViewPr varScale="1">
        <p:scale>
          <a:sx n="74" d="100"/>
          <a:sy n="74" d="100"/>
        </p:scale>
        <p:origin x="376" y="5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Y"/>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9B986-4533-4143-9721-113511FDA678}" type="datetimeFigureOut">
              <a:rPr lang="es-UY" smtClean="0"/>
              <a:t>6/3/2026</a:t>
            </a:fld>
            <a:endParaRPr lang="es-UY"/>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Y"/>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Y"/>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8395A5-A779-48E6-B640-E1DD39CB665C}" type="slidenum">
              <a:rPr lang="es-UY" smtClean="0"/>
              <a:t>‹Nº›</a:t>
            </a:fld>
            <a:endParaRPr lang="es-UY"/>
          </a:p>
        </p:txBody>
      </p:sp>
    </p:spTree>
    <p:extLst>
      <p:ext uri="{BB962C8B-B14F-4D97-AF65-F5344CB8AC3E}">
        <p14:creationId xmlns:p14="http://schemas.microsoft.com/office/powerpoint/2010/main" val="1257618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a:p>
        </p:txBody>
      </p:sp>
      <p:sp>
        <p:nvSpPr>
          <p:cNvPr id="4" name="Marcador de número de diapositiva 3"/>
          <p:cNvSpPr>
            <a:spLocks noGrp="1"/>
          </p:cNvSpPr>
          <p:nvPr>
            <p:ph type="sldNum" sz="quarter" idx="5"/>
          </p:nvPr>
        </p:nvSpPr>
        <p:spPr/>
        <p:txBody>
          <a:bodyPr/>
          <a:lstStyle/>
          <a:p>
            <a:fld id="{ED8395A5-A779-48E6-B640-E1DD39CB665C}" type="slidenum">
              <a:rPr lang="es-UY" smtClean="0"/>
              <a:t>1</a:t>
            </a:fld>
            <a:endParaRPr lang="es-UY"/>
          </a:p>
        </p:txBody>
      </p:sp>
    </p:spTree>
    <p:extLst>
      <p:ext uri="{BB962C8B-B14F-4D97-AF65-F5344CB8AC3E}">
        <p14:creationId xmlns:p14="http://schemas.microsoft.com/office/powerpoint/2010/main" val="379683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073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ítulo y objetos">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C5BCAF4-AE9D-4DC6-AE94-64BC5C55F901}"/>
              </a:ext>
            </a:extLst>
          </p:cNvPr>
          <p:cNvPicPr>
            <a:picLocks noChangeAspect="1"/>
          </p:cNvPicPr>
          <p:nvPr userDrawn="1"/>
        </p:nvPicPr>
        <p:blipFill rotWithShape="1">
          <a:blip r:embed="rId2" cstate="email">
            <a:alphaModFix amt="35000"/>
            <a:extLst>
              <a:ext uri="{28A0092B-C50C-407E-A947-70E740481C1C}">
                <a14:useLocalDpi xmlns:a14="http://schemas.microsoft.com/office/drawing/2010/main"/>
              </a:ext>
            </a:extLst>
          </a:blip>
          <a:srcRect/>
          <a:stretch/>
        </p:blipFill>
        <p:spPr>
          <a:xfrm flipH="1">
            <a:off x="-1" y="0"/>
            <a:ext cx="12192000" cy="6858000"/>
          </a:xfrm>
          <a:prstGeom prst="rect">
            <a:avLst/>
          </a:prstGeom>
          <a:solidFill>
            <a:schemeClr val="accent5"/>
          </a:solidFill>
        </p:spPr>
      </p:pic>
      <p:grpSp>
        <p:nvGrpSpPr>
          <p:cNvPr id="7" name="Grupo 6">
            <a:extLst>
              <a:ext uri="{FF2B5EF4-FFF2-40B4-BE49-F238E27FC236}">
                <a16:creationId xmlns:a16="http://schemas.microsoft.com/office/drawing/2014/main" id="{233F1A4F-3F41-4502-8C39-BA026605F9A6}"/>
              </a:ext>
            </a:extLst>
          </p:cNvPr>
          <p:cNvGrpSpPr/>
          <p:nvPr userDrawn="1"/>
        </p:nvGrpSpPr>
        <p:grpSpPr>
          <a:xfrm>
            <a:off x="6096000" y="0"/>
            <a:ext cx="6096000" cy="6858002"/>
            <a:chOff x="6096000" y="0"/>
            <a:chExt cx="6096000" cy="6858002"/>
          </a:xfrm>
        </p:grpSpPr>
        <p:sp>
          <p:nvSpPr>
            <p:cNvPr id="61" name="Rectángulo 60">
              <a:extLst>
                <a:ext uri="{FF2B5EF4-FFF2-40B4-BE49-F238E27FC236}">
                  <a16:creationId xmlns:a16="http://schemas.microsoft.com/office/drawing/2014/main" id="{59B794A8-335A-488F-AE72-E1233ADC0DD5}"/>
                </a:ext>
              </a:extLst>
            </p:cNvPr>
            <p:cNvSpPr/>
            <p:nvPr userDrawn="1"/>
          </p:nvSpPr>
          <p:spPr>
            <a:xfrm>
              <a:off x="6096000" y="0"/>
              <a:ext cx="6096000" cy="6858002"/>
            </a:xfrm>
            <a:prstGeom prst="rect">
              <a:avLst/>
            </a:prstGeom>
            <a:gradFill flip="none" rotWithShape="1">
              <a:gsLst>
                <a:gs pos="0">
                  <a:srgbClr val="072F65"/>
                </a:gs>
                <a:gs pos="50000">
                  <a:schemeClr val="accent5"/>
                </a:gs>
                <a:gs pos="100000">
                  <a:schemeClr val="accent5"/>
                </a:gs>
              </a:gsLst>
              <a:lin ang="16200000" scaled="1"/>
              <a:tileRect/>
            </a:gradFill>
            <a:ln>
              <a:noFill/>
            </a:ln>
            <a:effectLst>
              <a:outerShdw blurRad="419100" dist="38100" dir="10800000" algn="r" rotWithShape="0">
                <a:schemeClr val="accent3">
                  <a:lumMod val="50000"/>
                  <a:alpha val="4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6" name="Gráfico 5">
              <a:extLst>
                <a:ext uri="{FF2B5EF4-FFF2-40B4-BE49-F238E27FC236}">
                  <a16:creationId xmlns:a16="http://schemas.microsoft.com/office/drawing/2014/main" id="{D2049B84-DD9C-42BD-AC27-039FA8F75B1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92067" y="3048545"/>
              <a:ext cx="2303866" cy="760910"/>
            </a:xfrm>
            <a:prstGeom prst="rect">
              <a:avLst/>
            </a:prstGeom>
          </p:spPr>
        </p:pic>
      </p:grpSp>
      <p:sp>
        <p:nvSpPr>
          <p:cNvPr id="10" name="Marcador de texto 11">
            <a:extLst>
              <a:ext uri="{FF2B5EF4-FFF2-40B4-BE49-F238E27FC236}">
                <a16:creationId xmlns:a16="http://schemas.microsoft.com/office/drawing/2014/main" id="{B8E9289D-0874-40D6-807B-24DCF1835FB3}"/>
              </a:ext>
            </a:extLst>
          </p:cNvPr>
          <p:cNvSpPr>
            <a:spLocks noGrp="1"/>
          </p:cNvSpPr>
          <p:nvPr>
            <p:ph type="body" sz="quarter" idx="10" hasCustomPrompt="1"/>
          </p:nvPr>
        </p:nvSpPr>
        <p:spPr>
          <a:xfrm>
            <a:off x="1321129" y="2621902"/>
            <a:ext cx="5022444" cy="1614196"/>
          </a:xfrm>
        </p:spPr>
        <p:txBody>
          <a:bodyPr anchor="ctr">
            <a:noAutofit/>
          </a:bodyPr>
          <a:lstStyle>
            <a:lvl1pPr marL="0" indent="0">
              <a:spcBef>
                <a:spcPts val="0"/>
              </a:spcBef>
              <a:buFontTx/>
              <a:buNone/>
              <a:defRPr sz="6600" b="1">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Muchas</a:t>
            </a:r>
          </a:p>
          <a:p>
            <a:pPr lvl="0"/>
            <a:r>
              <a:rPr lang="es-ES"/>
              <a:t>gracias</a:t>
            </a:r>
            <a:endParaRPr lang="es-AR"/>
          </a:p>
        </p:txBody>
      </p:sp>
    </p:spTree>
    <p:extLst>
      <p:ext uri="{BB962C8B-B14F-4D97-AF65-F5344CB8AC3E}">
        <p14:creationId xmlns:p14="http://schemas.microsoft.com/office/powerpoint/2010/main" val="157453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1.11022E-16 0 L 0.43164 0 " pathEditMode="relative" rAng="0" ptsTypes="AA">
                                      <p:cBhvr>
                                        <p:cTn id="9" dur="1000" spd="-100000" fill="hold"/>
                                        <p:tgtEl>
                                          <p:spTgt spid="7"/>
                                        </p:tgtEl>
                                        <p:attrNameLst>
                                          <p:attrName>ppt_x</p:attrName>
                                          <p:attrName>ppt_y</p:attrName>
                                        </p:attrNameLst>
                                      </p:cBhvr>
                                      <p:rCtr x="2157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48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ítulo y objetos">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C5BCAF4-AE9D-4DC6-AE94-64BC5C55F901}"/>
              </a:ext>
            </a:extLst>
          </p:cNvPr>
          <p:cNvPicPr>
            <a:picLocks noChangeAspect="1"/>
          </p:cNvPicPr>
          <p:nvPr userDrawn="1"/>
        </p:nvPicPr>
        <p:blipFill rotWithShape="1">
          <a:blip r:embed="rId2" cstate="email">
            <a:alphaModFix amt="35000"/>
            <a:extLst>
              <a:ext uri="{28A0092B-C50C-407E-A947-70E740481C1C}">
                <a14:useLocalDpi xmlns:a14="http://schemas.microsoft.com/office/drawing/2010/main"/>
              </a:ext>
            </a:extLst>
          </a:blip>
          <a:srcRect/>
          <a:stretch/>
        </p:blipFill>
        <p:spPr>
          <a:xfrm flipH="1">
            <a:off x="-1" y="0"/>
            <a:ext cx="12192000" cy="6858000"/>
          </a:xfrm>
          <a:prstGeom prst="rect">
            <a:avLst/>
          </a:prstGeom>
          <a:solidFill>
            <a:schemeClr val="accent1"/>
          </a:solidFill>
        </p:spPr>
      </p:pic>
      <p:pic>
        <p:nvPicPr>
          <p:cNvPr id="8" name="Imagen 7">
            <a:extLst>
              <a:ext uri="{FF2B5EF4-FFF2-40B4-BE49-F238E27FC236}">
                <a16:creationId xmlns:a16="http://schemas.microsoft.com/office/drawing/2014/main" id="{262338C3-2D7C-43C1-88BB-DD1F9493CA6B}"/>
              </a:ext>
            </a:extLst>
          </p:cNvPr>
          <p:cNvPicPr>
            <a:picLocks noChangeAspect="1"/>
          </p:cNvPicPr>
          <p:nvPr userDrawn="1"/>
        </p:nvPicPr>
        <p:blipFill rotWithShape="1">
          <a:blip r:embed="rId3" cstate="email">
            <a:alphaModFix amt="35000"/>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a:ext>
            </a:extLst>
          </a:blip>
          <a:srcRect/>
          <a:stretch/>
        </p:blipFill>
        <p:spPr>
          <a:xfrm flipH="1">
            <a:off x="0" y="0"/>
            <a:ext cx="12192000" cy="6858000"/>
          </a:xfrm>
          <a:prstGeom prst="rect">
            <a:avLst/>
          </a:prstGeom>
          <a:solidFill>
            <a:schemeClr val="accent1"/>
          </a:solidFill>
        </p:spPr>
      </p:pic>
      <p:grpSp>
        <p:nvGrpSpPr>
          <p:cNvPr id="7" name="Grupo 6">
            <a:extLst>
              <a:ext uri="{FF2B5EF4-FFF2-40B4-BE49-F238E27FC236}">
                <a16:creationId xmlns:a16="http://schemas.microsoft.com/office/drawing/2014/main" id="{233F1A4F-3F41-4502-8C39-BA026605F9A6}"/>
              </a:ext>
            </a:extLst>
          </p:cNvPr>
          <p:cNvGrpSpPr/>
          <p:nvPr userDrawn="1"/>
        </p:nvGrpSpPr>
        <p:grpSpPr>
          <a:xfrm>
            <a:off x="6096000" y="0"/>
            <a:ext cx="6096000" cy="6858002"/>
            <a:chOff x="6096000" y="0"/>
            <a:chExt cx="6096000" cy="6858002"/>
          </a:xfrm>
        </p:grpSpPr>
        <p:sp>
          <p:nvSpPr>
            <p:cNvPr id="61" name="Rectángulo 60">
              <a:extLst>
                <a:ext uri="{FF2B5EF4-FFF2-40B4-BE49-F238E27FC236}">
                  <a16:creationId xmlns:a16="http://schemas.microsoft.com/office/drawing/2014/main" id="{59B794A8-335A-488F-AE72-E1233ADC0DD5}"/>
                </a:ext>
              </a:extLst>
            </p:cNvPr>
            <p:cNvSpPr/>
            <p:nvPr userDrawn="1"/>
          </p:nvSpPr>
          <p:spPr>
            <a:xfrm>
              <a:off x="6096000" y="0"/>
              <a:ext cx="6096000" cy="6858002"/>
            </a:xfrm>
            <a:prstGeom prst="rect">
              <a:avLst/>
            </a:prstGeom>
            <a:gradFill flip="none" rotWithShape="1">
              <a:gsLst>
                <a:gs pos="0">
                  <a:srgbClr val="840243"/>
                </a:gs>
                <a:gs pos="50000">
                  <a:schemeClr val="accent1"/>
                </a:gs>
                <a:gs pos="100000">
                  <a:srgbClr val="B9035E"/>
                </a:gs>
              </a:gsLst>
              <a:lin ang="16200000" scaled="1"/>
              <a:tileRect/>
            </a:gradFill>
            <a:ln>
              <a:noFill/>
            </a:ln>
            <a:effectLst>
              <a:outerShdw blurRad="419100" dist="38100" dir="10800000" algn="r" rotWithShape="0">
                <a:schemeClr val="accent3">
                  <a:lumMod val="50000"/>
                  <a:alpha val="4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6" name="Gráfico 5">
              <a:extLst>
                <a:ext uri="{FF2B5EF4-FFF2-40B4-BE49-F238E27FC236}">
                  <a16:creationId xmlns:a16="http://schemas.microsoft.com/office/drawing/2014/main" id="{D2049B84-DD9C-42BD-AC27-039FA8F75B1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92067" y="3048545"/>
              <a:ext cx="2303866" cy="760910"/>
            </a:xfrm>
            <a:prstGeom prst="rect">
              <a:avLst/>
            </a:prstGeom>
          </p:spPr>
        </p:pic>
      </p:grpSp>
      <p:sp>
        <p:nvSpPr>
          <p:cNvPr id="10" name="Marcador de texto 11">
            <a:extLst>
              <a:ext uri="{FF2B5EF4-FFF2-40B4-BE49-F238E27FC236}">
                <a16:creationId xmlns:a16="http://schemas.microsoft.com/office/drawing/2014/main" id="{B8E9289D-0874-40D6-807B-24DCF1835FB3}"/>
              </a:ext>
            </a:extLst>
          </p:cNvPr>
          <p:cNvSpPr>
            <a:spLocks noGrp="1"/>
          </p:cNvSpPr>
          <p:nvPr>
            <p:ph type="body" sz="quarter" idx="10" hasCustomPrompt="1"/>
          </p:nvPr>
        </p:nvSpPr>
        <p:spPr>
          <a:xfrm>
            <a:off x="1321129" y="2621902"/>
            <a:ext cx="5022444" cy="1614196"/>
          </a:xfrm>
        </p:spPr>
        <p:txBody>
          <a:bodyPr anchor="ctr">
            <a:noAutofit/>
          </a:bodyPr>
          <a:lstStyle>
            <a:lvl1pPr marL="0" indent="0">
              <a:spcBef>
                <a:spcPts val="0"/>
              </a:spcBef>
              <a:buFontTx/>
              <a:buNone/>
              <a:defRPr sz="6600" b="1">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Muchas</a:t>
            </a:r>
          </a:p>
          <a:p>
            <a:pPr lvl="0"/>
            <a:r>
              <a:rPr lang="es-ES"/>
              <a:t>gracias</a:t>
            </a:r>
            <a:endParaRPr lang="es-AR"/>
          </a:p>
        </p:txBody>
      </p:sp>
    </p:spTree>
    <p:extLst>
      <p:ext uri="{BB962C8B-B14F-4D97-AF65-F5344CB8AC3E}">
        <p14:creationId xmlns:p14="http://schemas.microsoft.com/office/powerpoint/2010/main" val="384277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1.11022E-16 0 L 0.43164 0 " pathEditMode="relative" rAng="0" ptsTypes="AA">
                                      <p:cBhvr>
                                        <p:cTn id="9" dur="1000" spd="-100000" fill="hold"/>
                                        <p:tgtEl>
                                          <p:spTgt spid="7"/>
                                        </p:tgtEl>
                                        <p:attrNameLst>
                                          <p:attrName>ppt_x</p:attrName>
                                          <p:attrName>ppt_y</p:attrName>
                                        </p:attrNameLst>
                                      </p:cBhvr>
                                      <p:rCtr x="21576" y="0"/>
                                    </p:animMotion>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48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725171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sp>
        <p:nvSpPr>
          <p:cNvPr id="2" name="Marcador de texto 11">
            <a:extLst>
              <a:ext uri="{FF2B5EF4-FFF2-40B4-BE49-F238E27FC236}">
                <a16:creationId xmlns:a16="http://schemas.microsoft.com/office/drawing/2014/main" id="{B7F1AC6F-A605-4A79-9EC3-C2F0B98A5438}"/>
              </a:ext>
            </a:extLst>
          </p:cNvPr>
          <p:cNvSpPr>
            <a:spLocks noGrp="1"/>
          </p:cNvSpPr>
          <p:nvPr>
            <p:ph type="body" sz="quarter" idx="10" hasCustomPrompt="1"/>
          </p:nvPr>
        </p:nvSpPr>
        <p:spPr>
          <a:xfrm>
            <a:off x="601186" y="2801365"/>
            <a:ext cx="4902828" cy="1255269"/>
          </a:xfrm>
        </p:spPr>
        <p:txBody>
          <a:bodyPr>
            <a:normAutofit/>
          </a:bodyPr>
          <a:lstStyle>
            <a:lvl1pPr marL="0" indent="0" algn="l">
              <a:spcBef>
                <a:spcPts val="0"/>
              </a:spcBef>
              <a:buFontTx/>
              <a:buNone/>
              <a:defRPr sz="4000" b="1">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Título de la presentación</a:t>
            </a:r>
            <a:endParaRPr lang="es-AR"/>
          </a:p>
        </p:txBody>
      </p:sp>
      <p:sp>
        <p:nvSpPr>
          <p:cNvPr id="3" name="Marcador de texto 11">
            <a:extLst>
              <a:ext uri="{FF2B5EF4-FFF2-40B4-BE49-F238E27FC236}">
                <a16:creationId xmlns:a16="http://schemas.microsoft.com/office/drawing/2014/main" id="{E813E958-F639-442F-865B-C4A1F0E4D688}"/>
              </a:ext>
            </a:extLst>
          </p:cNvPr>
          <p:cNvSpPr>
            <a:spLocks noGrp="1"/>
          </p:cNvSpPr>
          <p:nvPr>
            <p:ph type="body" sz="quarter" idx="11" hasCustomPrompt="1"/>
          </p:nvPr>
        </p:nvSpPr>
        <p:spPr>
          <a:xfrm>
            <a:off x="598818" y="4173865"/>
            <a:ext cx="4905755" cy="836846"/>
          </a:xfrm>
        </p:spPr>
        <p:txBody>
          <a:bodyPr>
            <a:normAutofit/>
          </a:bodyPr>
          <a:lstStyle>
            <a:lvl1pPr marL="0" indent="0" algn="l">
              <a:spcBef>
                <a:spcPts val="0"/>
              </a:spcBef>
              <a:buFontTx/>
              <a:buNone/>
              <a:defRPr sz="2000" b="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Subtítulo</a:t>
            </a:r>
            <a:endParaRPr lang="es-AR"/>
          </a:p>
        </p:txBody>
      </p:sp>
      <p:sp>
        <p:nvSpPr>
          <p:cNvPr id="4" name="Marcador de posición de imagen 7">
            <a:extLst>
              <a:ext uri="{FF2B5EF4-FFF2-40B4-BE49-F238E27FC236}">
                <a16:creationId xmlns:a16="http://schemas.microsoft.com/office/drawing/2014/main" id="{F3B171CF-3684-4DD5-876B-7972D12F5CB6}"/>
              </a:ext>
            </a:extLst>
          </p:cNvPr>
          <p:cNvSpPr>
            <a:spLocks noGrp="1"/>
          </p:cNvSpPr>
          <p:nvPr>
            <p:ph type="pic" sz="quarter" idx="12"/>
          </p:nvPr>
        </p:nvSpPr>
        <p:spPr>
          <a:xfrm>
            <a:off x="5645276" y="0"/>
            <a:ext cx="6546725" cy="6858000"/>
          </a:xfrm>
          <a:custGeom>
            <a:avLst/>
            <a:gdLst>
              <a:gd name="connsiteX0" fmla="*/ 3429000 w 6546725"/>
              <a:gd name="connsiteY0" fmla="*/ 0 h 6858000"/>
              <a:gd name="connsiteX1" fmla="*/ 6540304 w 6546725"/>
              <a:gd name="connsiteY1" fmla="*/ 0 h 6858000"/>
              <a:gd name="connsiteX2" fmla="*/ 6546725 w 6546725"/>
              <a:gd name="connsiteY2" fmla="*/ 162 h 6858000"/>
              <a:gd name="connsiteX3" fmla="*/ 6546725 w 6546725"/>
              <a:gd name="connsiteY3" fmla="*/ 6857838 h 6858000"/>
              <a:gd name="connsiteX4" fmla="*/ 6540304 w 6546725"/>
              <a:gd name="connsiteY4" fmla="*/ 6858000 h 6858000"/>
              <a:gd name="connsiteX5" fmla="*/ 3429000 w 6546725"/>
              <a:gd name="connsiteY5" fmla="*/ 6858000 h 6858000"/>
              <a:gd name="connsiteX6" fmla="*/ 0 w 6546725"/>
              <a:gd name="connsiteY6" fmla="*/ 3429000 h 6858000"/>
              <a:gd name="connsiteX7" fmla="*/ 3429000 w 654672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6725" h="6858000">
                <a:moveTo>
                  <a:pt x="3429000" y="0"/>
                </a:moveTo>
                <a:lnTo>
                  <a:pt x="6540304" y="0"/>
                </a:lnTo>
                <a:lnTo>
                  <a:pt x="6546725" y="162"/>
                </a:lnTo>
                <a:lnTo>
                  <a:pt x="6546725" y="6857838"/>
                </a:lnTo>
                <a:lnTo>
                  <a:pt x="6540304" y="6858000"/>
                </a:lnTo>
                <a:lnTo>
                  <a:pt x="3429000" y="6858000"/>
                </a:lnTo>
                <a:cubicBezTo>
                  <a:pt x="1535216" y="6858000"/>
                  <a:pt x="0" y="5322784"/>
                  <a:pt x="0" y="3429000"/>
                </a:cubicBezTo>
                <a:cubicBezTo>
                  <a:pt x="0" y="1535216"/>
                  <a:pt x="1535216" y="0"/>
                  <a:pt x="3429000" y="0"/>
                </a:cubicBezTo>
                <a:close/>
              </a:path>
            </a:pathLst>
          </a:custGeom>
        </p:spPr>
        <p:txBody>
          <a:bodyPr wrap="square">
            <a:noAutofit/>
          </a:bodyPr>
          <a:lstStyle/>
          <a:p>
            <a:endParaRPr lang="es-AR"/>
          </a:p>
        </p:txBody>
      </p:sp>
    </p:spTree>
    <p:extLst>
      <p:ext uri="{BB962C8B-B14F-4D97-AF65-F5344CB8AC3E}">
        <p14:creationId xmlns:p14="http://schemas.microsoft.com/office/powerpoint/2010/main" val="28344606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8_Diseño personalizado">
    <p:spTree>
      <p:nvGrpSpPr>
        <p:cNvPr id="1" name=""/>
        <p:cNvGrpSpPr/>
        <p:nvPr/>
      </p:nvGrpSpPr>
      <p:grpSpPr>
        <a:xfrm>
          <a:off x="0" y="0"/>
          <a:ext cx="0" cy="0"/>
          <a:chOff x="0" y="0"/>
          <a:chExt cx="0" cy="0"/>
        </a:xfrm>
      </p:grpSpPr>
      <p:sp>
        <p:nvSpPr>
          <p:cNvPr id="2" name="Marcador de texto 11">
            <a:extLst>
              <a:ext uri="{FF2B5EF4-FFF2-40B4-BE49-F238E27FC236}">
                <a16:creationId xmlns:a16="http://schemas.microsoft.com/office/drawing/2014/main" id="{B7F1AC6F-A605-4A79-9EC3-C2F0B98A5438}"/>
              </a:ext>
            </a:extLst>
          </p:cNvPr>
          <p:cNvSpPr>
            <a:spLocks noGrp="1"/>
          </p:cNvSpPr>
          <p:nvPr>
            <p:ph type="body" sz="quarter" idx="10" hasCustomPrompt="1"/>
          </p:nvPr>
        </p:nvSpPr>
        <p:spPr>
          <a:xfrm>
            <a:off x="601186" y="2801365"/>
            <a:ext cx="4902828" cy="1255269"/>
          </a:xfrm>
        </p:spPr>
        <p:txBody>
          <a:bodyPr>
            <a:normAutofit/>
          </a:bodyPr>
          <a:lstStyle>
            <a:lvl1pPr marL="0" indent="0" algn="l">
              <a:spcBef>
                <a:spcPts val="0"/>
              </a:spcBef>
              <a:buFontTx/>
              <a:buNone/>
              <a:defRPr sz="3600" b="1">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Título de la presentación</a:t>
            </a:r>
            <a:endParaRPr lang="es-AR"/>
          </a:p>
        </p:txBody>
      </p:sp>
      <p:sp>
        <p:nvSpPr>
          <p:cNvPr id="3" name="Marcador de texto 11">
            <a:extLst>
              <a:ext uri="{FF2B5EF4-FFF2-40B4-BE49-F238E27FC236}">
                <a16:creationId xmlns:a16="http://schemas.microsoft.com/office/drawing/2014/main" id="{E813E958-F639-442F-865B-C4A1F0E4D688}"/>
              </a:ext>
            </a:extLst>
          </p:cNvPr>
          <p:cNvSpPr>
            <a:spLocks noGrp="1"/>
          </p:cNvSpPr>
          <p:nvPr>
            <p:ph type="body" sz="quarter" idx="11" hasCustomPrompt="1"/>
          </p:nvPr>
        </p:nvSpPr>
        <p:spPr>
          <a:xfrm>
            <a:off x="598818" y="4173865"/>
            <a:ext cx="4905755" cy="836846"/>
          </a:xfrm>
        </p:spPr>
        <p:txBody>
          <a:bodyPr>
            <a:normAutofit/>
          </a:bodyPr>
          <a:lstStyle>
            <a:lvl1pPr marL="0" indent="0" algn="l">
              <a:spcBef>
                <a:spcPts val="0"/>
              </a:spcBef>
              <a:buFontTx/>
              <a:buNone/>
              <a:defRPr sz="2000" b="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Subtítulo</a:t>
            </a:r>
            <a:endParaRPr lang="es-AR"/>
          </a:p>
        </p:txBody>
      </p:sp>
      <p:sp>
        <p:nvSpPr>
          <p:cNvPr id="8" name="Marcador de posición de imagen 7">
            <a:extLst>
              <a:ext uri="{FF2B5EF4-FFF2-40B4-BE49-F238E27FC236}">
                <a16:creationId xmlns:a16="http://schemas.microsoft.com/office/drawing/2014/main" id="{273B3572-7495-47D2-AC0E-752FF62CFF9E}"/>
              </a:ext>
            </a:extLst>
          </p:cNvPr>
          <p:cNvSpPr>
            <a:spLocks noGrp="1"/>
          </p:cNvSpPr>
          <p:nvPr>
            <p:ph type="pic" sz="quarter" idx="12"/>
          </p:nvPr>
        </p:nvSpPr>
        <p:spPr>
          <a:xfrm>
            <a:off x="5645276" y="0"/>
            <a:ext cx="6546725" cy="6858000"/>
          </a:xfrm>
          <a:custGeom>
            <a:avLst/>
            <a:gdLst>
              <a:gd name="connsiteX0" fmla="*/ 3429000 w 6546725"/>
              <a:gd name="connsiteY0" fmla="*/ 0 h 6858000"/>
              <a:gd name="connsiteX1" fmla="*/ 6540304 w 6546725"/>
              <a:gd name="connsiteY1" fmla="*/ 0 h 6858000"/>
              <a:gd name="connsiteX2" fmla="*/ 6546725 w 6546725"/>
              <a:gd name="connsiteY2" fmla="*/ 162 h 6858000"/>
              <a:gd name="connsiteX3" fmla="*/ 6546725 w 6546725"/>
              <a:gd name="connsiteY3" fmla="*/ 6857838 h 6858000"/>
              <a:gd name="connsiteX4" fmla="*/ 6540304 w 6546725"/>
              <a:gd name="connsiteY4" fmla="*/ 6858000 h 6858000"/>
              <a:gd name="connsiteX5" fmla="*/ 3429000 w 6546725"/>
              <a:gd name="connsiteY5" fmla="*/ 6858000 h 6858000"/>
              <a:gd name="connsiteX6" fmla="*/ 0 w 6546725"/>
              <a:gd name="connsiteY6" fmla="*/ 3429000 h 6858000"/>
              <a:gd name="connsiteX7" fmla="*/ 3429000 w 654672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6725" h="6858000">
                <a:moveTo>
                  <a:pt x="3429000" y="0"/>
                </a:moveTo>
                <a:lnTo>
                  <a:pt x="6540304" y="0"/>
                </a:lnTo>
                <a:lnTo>
                  <a:pt x="6546725" y="162"/>
                </a:lnTo>
                <a:lnTo>
                  <a:pt x="6546725" y="6857838"/>
                </a:lnTo>
                <a:lnTo>
                  <a:pt x="6540304" y="6858000"/>
                </a:lnTo>
                <a:lnTo>
                  <a:pt x="3429000" y="6858000"/>
                </a:lnTo>
                <a:cubicBezTo>
                  <a:pt x="1535216" y="6858000"/>
                  <a:pt x="0" y="5322784"/>
                  <a:pt x="0" y="3429000"/>
                </a:cubicBezTo>
                <a:cubicBezTo>
                  <a:pt x="0" y="1535216"/>
                  <a:pt x="1535216" y="0"/>
                  <a:pt x="3429000" y="0"/>
                </a:cubicBezTo>
                <a:close/>
              </a:path>
            </a:pathLst>
          </a:custGeom>
        </p:spPr>
        <p:txBody>
          <a:bodyPr wrap="square">
            <a:noAutofit/>
          </a:bodyPr>
          <a:lstStyle/>
          <a:p>
            <a:endParaRPr lang="es-AR"/>
          </a:p>
        </p:txBody>
      </p:sp>
    </p:spTree>
    <p:extLst>
      <p:ext uri="{BB962C8B-B14F-4D97-AF65-F5344CB8AC3E}">
        <p14:creationId xmlns:p14="http://schemas.microsoft.com/office/powerpoint/2010/main" val="44674191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46" name="Marcador de texto 11">
            <a:extLst>
              <a:ext uri="{FF2B5EF4-FFF2-40B4-BE49-F238E27FC236}">
                <a16:creationId xmlns:a16="http://schemas.microsoft.com/office/drawing/2014/main" id="{0891B5C7-9656-4DEF-8051-7925391D8F49}"/>
              </a:ext>
            </a:extLst>
          </p:cNvPr>
          <p:cNvSpPr>
            <a:spLocks noGrp="1"/>
          </p:cNvSpPr>
          <p:nvPr>
            <p:ph type="body" sz="quarter" idx="10" hasCustomPrompt="1"/>
          </p:nvPr>
        </p:nvSpPr>
        <p:spPr>
          <a:xfrm>
            <a:off x="479549" y="400449"/>
            <a:ext cx="8288367" cy="482724"/>
          </a:xfrm>
        </p:spPr>
        <p:txBody>
          <a:bodyPr>
            <a:normAutofit/>
          </a:bodyPr>
          <a:lstStyle>
            <a:lvl1pPr marL="0" indent="0" algn="l">
              <a:spcBef>
                <a:spcPts val="0"/>
              </a:spcBef>
              <a:buFontTx/>
              <a:buNone/>
              <a:defRPr sz="2800" b="1">
                <a:solidFill>
                  <a:schemeClr val="accent5"/>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Título</a:t>
            </a:r>
            <a:endParaRPr lang="es-AR"/>
          </a:p>
        </p:txBody>
      </p:sp>
      <p:sp>
        <p:nvSpPr>
          <p:cNvPr id="47" name="Marcador de texto 11">
            <a:extLst>
              <a:ext uri="{FF2B5EF4-FFF2-40B4-BE49-F238E27FC236}">
                <a16:creationId xmlns:a16="http://schemas.microsoft.com/office/drawing/2014/main" id="{E6146F4E-1F5A-4F82-BB6E-9E305E0A9D85}"/>
              </a:ext>
            </a:extLst>
          </p:cNvPr>
          <p:cNvSpPr>
            <a:spLocks noGrp="1"/>
          </p:cNvSpPr>
          <p:nvPr>
            <p:ph type="body" sz="quarter" idx="11" hasCustomPrompt="1"/>
          </p:nvPr>
        </p:nvSpPr>
        <p:spPr>
          <a:xfrm>
            <a:off x="479549" y="846256"/>
            <a:ext cx="8288367" cy="482724"/>
          </a:xfrm>
        </p:spPr>
        <p:txBody>
          <a:bodyPr>
            <a:normAutofit/>
          </a:bodyPr>
          <a:lstStyle>
            <a:lvl1pPr marL="0" indent="0" algn="l">
              <a:spcBef>
                <a:spcPts val="0"/>
              </a:spcBef>
              <a:buFontTx/>
              <a:buNone/>
              <a:defRPr sz="1800" b="0">
                <a:solidFill>
                  <a:schemeClr val="accent3"/>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Subtítulo</a:t>
            </a:r>
            <a:endParaRPr lang="es-AR"/>
          </a:p>
        </p:txBody>
      </p:sp>
      <p:sp>
        <p:nvSpPr>
          <p:cNvPr id="36" name="Forma libre: forma 35">
            <a:extLst>
              <a:ext uri="{FF2B5EF4-FFF2-40B4-BE49-F238E27FC236}">
                <a16:creationId xmlns:a16="http://schemas.microsoft.com/office/drawing/2014/main" id="{C26CCF09-7BC2-42F2-B80F-1D1351EE6CFB}"/>
              </a:ext>
            </a:extLst>
          </p:cNvPr>
          <p:cNvSpPr/>
          <p:nvPr userDrawn="1"/>
        </p:nvSpPr>
        <p:spPr>
          <a:xfrm>
            <a:off x="0" y="3429000"/>
            <a:ext cx="3447886" cy="3429000"/>
          </a:xfrm>
          <a:custGeom>
            <a:avLst/>
            <a:gdLst>
              <a:gd name="connsiteX0" fmla="*/ 18886 w 3447886"/>
              <a:gd name="connsiteY0" fmla="*/ 0 h 3429000"/>
              <a:gd name="connsiteX1" fmla="*/ 3447886 w 3447886"/>
              <a:gd name="connsiteY1" fmla="*/ 3429000 h 3429000"/>
              <a:gd name="connsiteX2" fmla="*/ 2504457 w 3447886"/>
              <a:gd name="connsiteY2" fmla="*/ 3429000 h 3429000"/>
              <a:gd name="connsiteX3" fmla="*/ 2504457 w 3447886"/>
              <a:gd name="connsiteY3" fmla="*/ 3428998 h 3429000"/>
              <a:gd name="connsiteX4" fmla="*/ 18886 w 3447886"/>
              <a:gd name="connsiteY4" fmla="*/ 943426 h 3429000"/>
              <a:gd name="connsiteX5" fmla="*/ 0 w 3447886"/>
              <a:gd name="connsiteY5" fmla="*/ 944380 h 3429000"/>
              <a:gd name="connsiteX6" fmla="*/ 0 w 3447886"/>
              <a:gd name="connsiteY6" fmla="*/ 478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7886" h="3429000">
                <a:moveTo>
                  <a:pt x="18886" y="0"/>
                </a:moveTo>
                <a:cubicBezTo>
                  <a:pt x="1912670" y="0"/>
                  <a:pt x="3447886" y="1535216"/>
                  <a:pt x="3447886" y="3429000"/>
                </a:cubicBezTo>
                <a:lnTo>
                  <a:pt x="2504457" y="3429000"/>
                </a:lnTo>
                <a:lnTo>
                  <a:pt x="2504457" y="3428998"/>
                </a:lnTo>
                <a:cubicBezTo>
                  <a:pt x="2504457" y="2056255"/>
                  <a:pt x="1391629" y="943426"/>
                  <a:pt x="18886" y="943426"/>
                </a:cubicBezTo>
                <a:lnTo>
                  <a:pt x="0" y="944380"/>
                </a:lnTo>
                <a:lnTo>
                  <a:pt x="0" y="478"/>
                </a:lnTo>
                <a:close/>
              </a:path>
            </a:pathLst>
          </a:custGeom>
          <a:solidFill>
            <a:srgbClr val="E3ED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35" name="Forma libre: forma 34">
            <a:extLst>
              <a:ext uri="{FF2B5EF4-FFF2-40B4-BE49-F238E27FC236}">
                <a16:creationId xmlns:a16="http://schemas.microsoft.com/office/drawing/2014/main" id="{32686A2A-3023-46CA-A61E-645D4B5C837E}"/>
              </a:ext>
            </a:extLst>
          </p:cNvPr>
          <p:cNvSpPr/>
          <p:nvPr userDrawn="1"/>
        </p:nvSpPr>
        <p:spPr>
          <a:xfrm rot="10800000">
            <a:off x="8744841" y="0"/>
            <a:ext cx="3447159" cy="3400251"/>
          </a:xfrm>
          <a:custGeom>
            <a:avLst/>
            <a:gdLst>
              <a:gd name="connsiteX0" fmla="*/ 3447159 w 3447159"/>
              <a:gd name="connsiteY0" fmla="*/ 3400251 h 3400251"/>
              <a:gd name="connsiteX1" fmla="*/ 2503005 w 3447159"/>
              <a:gd name="connsiteY1" fmla="*/ 3400251 h 3400251"/>
              <a:gd name="connsiteX2" fmla="*/ 2491624 w 3447159"/>
              <a:gd name="connsiteY2" fmla="*/ 3174863 h 3400251"/>
              <a:gd name="connsiteX3" fmla="*/ 18886 w 3447159"/>
              <a:gd name="connsiteY3" fmla="*/ 943426 h 3400251"/>
              <a:gd name="connsiteX4" fmla="*/ 0 w 3447159"/>
              <a:gd name="connsiteY4" fmla="*/ 944380 h 3400251"/>
              <a:gd name="connsiteX5" fmla="*/ 0 w 3447159"/>
              <a:gd name="connsiteY5" fmla="*/ 478 h 3400251"/>
              <a:gd name="connsiteX6" fmla="*/ 18886 w 3447159"/>
              <a:gd name="connsiteY6" fmla="*/ 0 h 3400251"/>
              <a:gd name="connsiteX7" fmla="*/ 3443424 w 3447159"/>
              <a:gd name="connsiteY7" fmla="*/ 3252544 h 340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7159" h="3400251">
                <a:moveTo>
                  <a:pt x="3447159" y="3400251"/>
                </a:moveTo>
                <a:lnTo>
                  <a:pt x="2503005" y="3400251"/>
                </a:lnTo>
                <a:lnTo>
                  <a:pt x="2491624" y="3174863"/>
                </a:lnTo>
                <a:cubicBezTo>
                  <a:pt x="2364338" y="1921498"/>
                  <a:pt x="1305833" y="943426"/>
                  <a:pt x="18886" y="943426"/>
                </a:cubicBezTo>
                <a:lnTo>
                  <a:pt x="0" y="944380"/>
                </a:lnTo>
                <a:lnTo>
                  <a:pt x="0" y="478"/>
                </a:lnTo>
                <a:lnTo>
                  <a:pt x="18886" y="0"/>
                </a:lnTo>
                <a:cubicBezTo>
                  <a:pt x="1853489" y="0"/>
                  <a:pt x="3351585" y="1440764"/>
                  <a:pt x="3443424" y="3252544"/>
                </a:cubicBezTo>
                <a:close/>
              </a:path>
            </a:pathLst>
          </a:custGeom>
          <a:solidFill>
            <a:srgbClr val="E3ED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33" name="Forma libre: forma 32">
            <a:extLst>
              <a:ext uri="{FF2B5EF4-FFF2-40B4-BE49-F238E27FC236}">
                <a16:creationId xmlns:a16="http://schemas.microsoft.com/office/drawing/2014/main" id="{E97B32A5-4C52-429B-877A-AC807A813919}"/>
              </a:ext>
            </a:extLst>
          </p:cNvPr>
          <p:cNvSpPr/>
          <p:nvPr userDrawn="1"/>
        </p:nvSpPr>
        <p:spPr>
          <a:xfrm rot="10800000" flipV="1">
            <a:off x="-1400" y="351314"/>
            <a:ext cx="399851" cy="399851"/>
          </a:xfrm>
          <a:custGeom>
            <a:avLst/>
            <a:gdLst>
              <a:gd name="connsiteX0" fmla="*/ 399851 w 399851"/>
              <a:gd name="connsiteY0" fmla="*/ 0 h 399851"/>
              <a:gd name="connsiteX1" fmla="*/ 0 w 399851"/>
              <a:gd name="connsiteY1" fmla="*/ 399851 h 399851"/>
              <a:gd name="connsiteX2" fmla="*/ 202244 w 399851"/>
              <a:gd name="connsiteY2" fmla="*/ 399851 h 399851"/>
              <a:gd name="connsiteX3" fmla="*/ 204486 w 399851"/>
              <a:gd name="connsiteY3" fmla="*/ 377610 h 399851"/>
              <a:gd name="connsiteX4" fmla="*/ 381799 w 399851"/>
              <a:gd name="connsiteY4" fmla="*/ 200297 h 399851"/>
              <a:gd name="connsiteX5" fmla="*/ 399851 w 399851"/>
              <a:gd name="connsiteY5" fmla="*/ 198477 h 399851"/>
              <a:gd name="connsiteX6" fmla="*/ 399851 w 399851"/>
              <a:gd name="connsiteY6" fmla="*/ 0 h 39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851" h="399851">
                <a:moveTo>
                  <a:pt x="399851" y="0"/>
                </a:moveTo>
                <a:cubicBezTo>
                  <a:pt x="179020" y="0"/>
                  <a:pt x="0" y="179019"/>
                  <a:pt x="0" y="399851"/>
                </a:cubicBezTo>
                <a:lnTo>
                  <a:pt x="202244" y="399851"/>
                </a:lnTo>
                <a:lnTo>
                  <a:pt x="204486" y="377610"/>
                </a:lnTo>
                <a:cubicBezTo>
                  <a:pt x="222698" y="288609"/>
                  <a:pt x="292798" y="218509"/>
                  <a:pt x="381799" y="200297"/>
                </a:cubicBezTo>
                <a:lnTo>
                  <a:pt x="399851" y="198477"/>
                </a:lnTo>
                <a:lnTo>
                  <a:pt x="399851" y="0"/>
                </a:lnTo>
                <a:close/>
              </a:path>
            </a:pathLst>
          </a:custGeom>
          <a:solidFill>
            <a:schemeClr val="accent5"/>
          </a:solidFill>
          <a:ln w="857" cap="flat">
            <a:noFill/>
            <a:prstDash val="solid"/>
            <a:miter/>
          </a:ln>
        </p:spPr>
        <p:txBody>
          <a:bodyPr rtlCol="0" anchor="ctr"/>
          <a:lstStyle/>
          <a:p>
            <a:endParaRPr lang="es-AR"/>
          </a:p>
        </p:txBody>
      </p:sp>
      <p:sp>
        <p:nvSpPr>
          <p:cNvPr id="34" name="Forma libre: forma 33">
            <a:extLst>
              <a:ext uri="{FF2B5EF4-FFF2-40B4-BE49-F238E27FC236}">
                <a16:creationId xmlns:a16="http://schemas.microsoft.com/office/drawing/2014/main" id="{7170BD27-D7B0-4DF4-80EC-D42C016D7F4D}"/>
              </a:ext>
            </a:extLst>
          </p:cNvPr>
          <p:cNvSpPr/>
          <p:nvPr userDrawn="1"/>
        </p:nvSpPr>
        <p:spPr>
          <a:xfrm rot="16200000" flipV="1">
            <a:off x="-1400" y="751165"/>
            <a:ext cx="399851" cy="399851"/>
          </a:xfrm>
          <a:custGeom>
            <a:avLst/>
            <a:gdLst>
              <a:gd name="connsiteX0" fmla="*/ 399851 w 399851"/>
              <a:gd name="connsiteY0" fmla="*/ 0 h 399851"/>
              <a:gd name="connsiteX1" fmla="*/ 0 w 399851"/>
              <a:gd name="connsiteY1" fmla="*/ 399851 h 399851"/>
              <a:gd name="connsiteX2" fmla="*/ 202244 w 399851"/>
              <a:gd name="connsiteY2" fmla="*/ 399851 h 399851"/>
              <a:gd name="connsiteX3" fmla="*/ 204486 w 399851"/>
              <a:gd name="connsiteY3" fmla="*/ 377610 h 399851"/>
              <a:gd name="connsiteX4" fmla="*/ 381799 w 399851"/>
              <a:gd name="connsiteY4" fmla="*/ 200297 h 399851"/>
              <a:gd name="connsiteX5" fmla="*/ 399851 w 399851"/>
              <a:gd name="connsiteY5" fmla="*/ 198477 h 399851"/>
              <a:gd name="connsiteX6" fmla="*/ 399851 w 399851"/>
              <a:gd name="connsiteY6" fmla="*/ 0 h 39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851" h="399851">
                <a:moveTo>
                  <a:pt x="399851" y="0"/>
                </a:moveTo>
                <a:cubicBezTo>
                  <a:pt x="179020" y="0"/>
                  <a:pt x="0" y="179019"/>
                  <a:pt x="0" y="399851"/>
                </a:cubicBezTo>
                <a:lnTo>
                  <a:pt x="202244" y="399851"/>
                </a:lnTo>
                <a:lnTo>
                  <a:pt x="204486" y="377610"/>
                </a:lnTo>
                <a:cubicBezTo>
                  <a:pt x="222698" y="288609"/>
                  <a:pt x="292798" y="218509"/>
                  <a:pt x="381799" y="200297"/>
                </a:cubicBezTo>
                <a:lnTo>
                  <a:pt x="399851" y="198477"/>
                </a:lnTo>
                <a:lnTo>
                  <a:pt x="399851" y="0"/>
                </a:lnTo>
                <a:close/>
              </a:path>
            </a:pathLst>
          </a:custGeom>
          <a:solidFill>
            <a:schemeClr val="accent1"/>
          </a:solidFill>
          <a:ln w="857" cap="flat">
            <a:noFill/>
            <a:prstDash val="solid"/>
            <a:miter/>
          </a:ln>
        </p:spPr>
        <p:txBody>
          <a:bodyPr rtlCol="0" anchor="ctr"/>
          <a:lstStyle/>
          <a:p>
            <a:endParaRPr lang="es-AR"/>
          </a:p>
        </p:txBody>
      </p:sp>
      <p:pic>
        <p:nvPicPr>
          <p:cNvPr id="6" name="Imagen 5" descr="Logotipo&#10;&#10;Descripción generada automáticamente">
            <a:extLst>
              <a:ext uri="{FF2B5EF4-FFF2-40B4-BE49-F238E27FC236}">
                <a16:creationId xmlns:a16="http://schemas.microsoft.com/office/drawing/2014/main" id="{345AD6A1-5E66-972C-9B1A-AB4B096A52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67568" y="-65032"/>
            <a:ext cx="1045110" cy="1045110"/>
          </a:xfrm>
          <a:prstGeom prst="rect">
            <a:avLst/>
          </a:prstGeom>
        </p:spPr>
      </p:pic>
      <p:pic>
        <p:nvPicPr>
          <p:cNvPr id="7" name="Imagen 6" descr="Logotipo&#10;&#10;Descripción generada automáticamente con confianza baja">
            <a:extLst>
              <a:ext uri="{FF2B5EF4-FFF2-40B4-BE49-F238E27FC236}">
                <a16:creationId xmlns:a16="http://schemas.microsoft.com/office/drawing/2014/main" id="{A2090C38-12FB-9346-9FC4-0BB9A511E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0244" y="441467"/>
            <a:ext cx="1971756" cy="702321"/>
          </a:xfrm>
          <a:prstGeom prst="rect">
            <a:avLst/>
          </a:prstGeom>
          <a:effectLst>
            <a:glow rad="63500">
              <a:schemeClr val="bg1">
                <a:alpha val="40000"/>
              </a:schemeClr>
            </a:glow>
          </a:effectLst>
        </p:spPr>
      </p:pic>
    </p:spTree>
    <p:extLst>
      <p:ext uri="{BB962C8B-B14F-4D97-AF65-F5344CB8AC3E}">
        <p14:creationId xmlns:p14="http://schemas.microsoft.com/office/powerpoint/2010/main" val="697937166"/>
      </p:ext>
    </p:extLst>
  </p:cSld>
  <p:clrMapOvr>
    <a:masterClrMapping/>
  </p:clrMapOvr>
  <p:extLst>
    <p:ext uri="{DCECCB84-F9BA-43D5-87BE-67443E8EF086}">
      <p15:sldGuideLst xmlns:p15="http://schemas.microsoft.com/office/powerpoint/2012/main">
        <p15:guide id="1" pos="7298">
          <p15:clr>
            <a:srgbClr val="FBAE40"/>
          </p15:clr>
        </p15:guide>
        <p15:guide id="2" pos="366">
          <p15:clr>
            <a:srgbClr val="FBAE40"/>
          </p15:clr>
        </p15:guide>
        <p15:guide id="3"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46" name="Marcador de texto 11">
            <a:extLst>
              <a:ext uri="{FF2B5EF4-FFF2-40B4-BE49-F238E27FC236}">
                <a16:creationId xmlns:a16="http://schemas.microsoft.com/office/drawing/2014/main" id="{0891B5C7-9656-4DEF-8051-7925391D8F49}"/>
              </a:ext>
            </a:extLst>
          </p:cNvPr>
          <p:cNvSpPr>
            <a:spLocks noGrp="1"/>
          </p:cNvSpPr>
          <p:nvPr>
            <p:ph type="body" sz="quarter" idx="10" hasCustomPrompt="1"/>
          </p:nvPr>
        </p:nvSpPr>
        <p:spPr>
          <a:xfrm>
            <a:off x="479549" y="400449"/>
            <a:ext cx="8288367" cy="482724"/>
          </a:xfrm>
        </p:spPr>
        <p:txBody>
          <a:bodyPr>
            <a:normAutofit/>
          </a:bodyPr>
          <a:lstStyle>
            <a:lvl1pPr marL="0" indent="0" algn="l">
              <a:spcBef>
                <a:spcPts val="0"/>
              </a:spcBef>
              <a:buFontTx/>
              <a:buNone/>
              <a:defRPr sz="2800" b="1">
                <a:solidFill>
                  <a:schemeClr val="accent2"/>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Título</a:t>
            </a:r>
            <a:endParaRPr lang="es-AR"/>
          </a:p>
        </p:txBody>
      </p:sp>
      <p:sp>
        <p:nvSpPr>
          <p:cNvPr id="47" name="Marcador de texto 11">
            <a:extLst>
              <a:ext uri="{FF2B5EF4-FFF2-40B4-BE49-F238E27FC236}">
                <a16:creationId xmlns:a16="http://schemas.microsoft.com/office/drawing/2014/main" id="{E6146F4E-1F5A-4F82-BB6E-9E305E0A9D85}"/>
              </a:ext>
            </a:extLst>
          </p:cNvPr>
          <p:cNvSpPr>
            <a:spLocks noGrp="1"/>
          </p:cNvSpPr>
          <p:nvPr>
            <p:ph type="body" sz="quarter" idx="11" hasCustomPrompt="1"/>
          </p:nvPr>
        </p:nvSpPr>
        <p:spPr>
          <a:xfrm>
            <a:off x="479549" y="846256"/>
            <a:ext cx="8288367" cy="482724"/>
          </a:xfrm>
        </p:spPr>
        <p:txBody>
          <a:bodyPr>
            <a:normAutofit/>
          </a:bodyPr>
          <a:lstStyle>
            <a:lvl1pPr marL="0" indent="0" algn="l">
              <a:spcBef>
                <a:spcPts val="0"/>
              </a:spcBef>
              <a:buFontTx/>
              <a:buNone/>
              <a:defRPr sz="1800" b="0">
                <a:solidFill>
                  <a:schemeClr val="accent3"/>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Subtítulo</a:t>
            </a:r>
            <a:endParaRPr lang="es-AR"/>
          </a:p>
        </p:txBody>
      </p:sp>
      <p:sp>
        <p:nvSpPr>
          <p:cNvPr id="36" name="Forma libre: forma 35">
            <a:extLst>
              <a:ext uri="{FF2B5EF4-FFF2-40B4-BE49-F238E27FC236}">
                <a16:creationId xmlns:a16="http://schemas.microsoft.com/office/drawing/2014/main" id="{C26CCF09-7BC2-42F2-B80F-1D1351EE6CFB}"/>
              </a:ext>
            </a:extLst>
          </p:cNvPr>
          <p:cNvSpPr/>
          <p:nvPr userDrawn="1"/>
        </p:nvSpPr>
        <p:spPr>
          <a:xfrm>
            <a:off x="0" y="3429000"/>
            <a:ext cx="3447886" cy="3429000"/>
          </a:xfrm>
          <a:custGeom>
            <a:avLst/>
            <a:gdLst>
              <a:gd name="connsiteX0" fmla="*/ 18886 w 3447886"/>
              <a:gd name="connsiteY0" fmla="*/ 0 h 3429000"/>
              <a:gd name="connsiteX1" fmla="*/ 3447886 w 3447886"/>
              <a:gd name="connsiteY1" fmla="*/ 3429000 h 3429000"/>
              <a:gd name="connsiteX2" fmla="*/ 2504457 w 3447886"/>
              <a:gd name="connsiteY2" fmla="*/ 3429000 h 3429000"/>
              <a:gd name="connsiteX3" fmla="*/ 2504457 w 3447886"/>
              <a:gd name="connsiteY3" fmla="*/ 3428998 h 3429000"/>
              <a:gd name="connsiteX4" fmla="*/ 18886 w 3447886"/>
              <a:gd name="connsiteY4" fmla="*/ 943426 h 3429000"/>
              <a:gd name="connsiteX5" fmla="*/ 0 w 3447886"/>
              <a:gd name="connsiteY5" fmla="*/ 944380 h 3429000"/>
              <a:gd name="connsiteX6" fmla="*/ 0 w 3447886"/>
              <a:gd name="connsiteY6" fmla="*/ 478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7886" h="3429000">
                <a:moveTo>
                  <a:pt x="18886" y="0"/>
                </a:moveTo>
                <a:cubicBezTo>
                  <a:pt x="1912670" y="0"/>
                  <a:pt x="3447886" y="1535216"/>
                  <a:pt x="3447886" y="3429000"/>
                </a:cubicBezTo>
                <a:lnTo>
                  <a:pt x="2504457" y="3429000"/>
                </a:lnTo>
                <a:lnTo>
                  <a:pt x="2504457" y="3428998"/>
                </a:lnTo>
                <a:cubicBezTo>
                  <a:pt x="2504457" y="2056255"/>
                  <a:pt x="1391629" y="943426"/>
                  <a:pt x="18886" y="943426"/>
                </a:cubicBezTo>
                <a:lnTo>
                  <a:pt x="0" y="944380"/>
                </a:lnTo>
                <a:lnTo>
                  <a:pt x="0" y="478"/>
                </a:lnTo>
                <a:close/>
              </a:path>
            </a:pathLst>
          </a:custGeom>
          <a:solidFill>
            <a:srgbClr val="E3ED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35" name="Forma libre: forma 34">
            <a:extLst>
              <a:ext uri="{FF2B5EF4-FFF2-40B4-BE49-F238E27FC236}">
                <a16:creationId xmlns:a16="http://schemas.microsoft.com/office/drawing/2014/main" id="{32686A2A-3023-46CA-A61E-645D4B5C837E}"/>
              </a:ext>
            </a:extLst>
          </p:cNvPr>
          <p:cNvSpPr/>
          <p:nvPr userDrawn="1"/>
        </p:nvSpPr>
        <p:spPr>
          <a:xfrm rot="10800000">
            <a:off x="8744841" y="0"/>
            <a:ext cx="3447159" cy="3400251"/>
          </a:xfrm>
          <a:custGeom>
            <a:avLst/>
            <a:gdLst>
              <a:gd name="connsiteX0" fmla="*/ 3447159 w 3447159"/>
              <a:gd name="connsiteY0" fmla="*/ 3400251 h 3400251"/>
              <a:gd name="connsiteX1" fmla="*/ 2503005 w 3447159"/>
              <a:gd name="connsiteY1" fmla="*/ 3400251 h 3400251"/>
              <a:gd name="connsiteX2" fmla="*/ 2491624 w 3447159"/>
              <a:gd name="connsiteY2" fmla="*/ 3174863 h 3400251"/>
              <a:gd name="connsiteX3" fmla="*/ 18886 w 3447159"/>
              <a:gd name="connsiteY3" fmla="*/ 943426 h 3400251"/>
              <a:gd name="connsiteX4" fmla="*/ 0 w 3447159"/>
              <a:gd name="connsiteY4" fmla="*/ 944380 h 3400251"/>
              <a:gd name="connsiteX5" fmla="*/ 0 w 3447159"/>
              <a:gd name="connsiteY5" fmla="*/ 478 h 3400251"/>
              <a:gd name="connsiteX6" fmla="*/ 18886 w 3447159"/>
              <a:gd name="connsiteY6" fmla="*/ 0 h 3400251"/>
              <a:gd name="connsiteX7" fmla="*/ 3443424 w 3447159"/>
              <a:gd name="connsiteY7" fmla="*/ 3252544 h 340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7159" h="3400251">
                <a:moveTo>
                  <a:pt x="3447159" y="3400251"/>
                </a:moveTo>
                <a:lnTo>
                  <a:pt x="2503005" y="3400251"/>
                </a:lnTo>
                <a:lnTo>
                  <a:pt x="2491624" y="3174863"/>
                </a:lnTo>
                <a:cubicBezTo>
                  <a:pt x="2364338" y="1921498"/>
                  <a:pt x="1305833" y="943426"/>
                  <a:pt x="18886" y="943426"/>
                </a:cubicBezTo>
                <a:lnTo>
                  <a:pt x="0" y="944380"/>
                </a:lnTo>
                <a:lnTo>
                  <a:pt x="0" y="478"/>
                </a:lnTo>
                <a:lnTo>
                  <a:pt x="18886" y="0"/>
                </a:lnTo>
                <a:cubicBezTo>
                  <a:pt x="1853489" y="0"/>
                  <a:pt x="3351585" y="1440764"/>
                  <a:pt x="3443424" y="3252544"/>
                </a:cubicBezTo>
                <a:close/>
              </a:path>
            </a:pathLst>
          </a:custGeom>
          <a:solidFill>
            <a:srgbClr val="E3ED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33" name="Forma libre: forma 32">
            <a:extLst>
              <a:ext uri="{FF2B5EF4-FFF2-40B4-BE49-F238E27FC236}">
                <a16:creationId xmlns:a16="http://schemas.microsoft.com/office/drawing/2014/main" id="{E97B32A5-4C52-429B-877A-AC807A813919}"/>
              </a:ext>
            </a:extLst>
          </p:cNvPr>
          <p:cNvSpPr/>
          <p:nvPr userDrawn="1"/>
        </p:nvSpPr>
        <p:spPr>
          <a:xfrm rot="10800000" flipV="1">
            <a:off x="-1400" y="351314"/>
            <a:ext cx="399851" cy="399851"/>
          </a:xfrm>
          <a:custGeom>
            <a:avLst/>
            <a:gdLst>
              <a:gd name="connsiteX0" fmla="*/ 399851 w 399851"/>
              <a:gd name="connsiteY0" fmla="*/ 0 h 399851"/>
              <a:gd name="connsiteX1" fmla="*/ 0 w 399851"/>
              <a:gd name="connsiteY1" fmla="*/ 399851 h 399851"/>
              <a:gd name="connsiteX2" fmla="*/ 202244 w 399851"/>
              <a:gd name="connsiteY2" fmla="*/ 399851 h 399851"/>
              <a:gd name="connsiteX3" fmla="*/ 204486 w 399851"/>
              <a:gd name="connsiteY3" fmla="*/ 377610 h 399851"/>
              <a:gd name="connsiteX4" fmla="*/ 381799 w 399851"/>
              <a:gd name="connsiteY4" fmla="*/ 200297 h 399851"/>
              <a:gd name="connsiteX5" fmla="*/ 399851 w 399851"/>
              <a:gd name="connsiteY5" fmla="*/ 198477 h 399851"/>
              <a:gd name="connsiteX6" fmla="*/ 399851 w 399851"/>
              <a:gd name="connsiteY6" fmla="*/ 0 h 39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851" h="399851">
                <a:moveTo>
                  <a:pt x="399851" y="0"/>
                </a:moveTo>
                <a:cubicBezTo>
                  <a:pt x="179020" y="0"/>
                  <a:pt x="0" y="179019"/>
                  <a:pt x="0" y="399851"/>
                </a:cubicBezTo>
                <a:lnTo>
                  <a:pt x="202244" y="399851"/>
                </a:lnTo>
                <a:lnTo>
                  <a:pt x="204486" y="377610"/>
                </a:lnTo>
                <a:cubicBezTo>
                  <a:pt x="222698" y="288609"/>
                  <a:pt x="292798" y="218509"/>
                  <a:pt x="381799" y="200297"/>
                </a:cubicBezTo>
                <a:lnTo>
                  <a:pt x="399851" y="198477"/>
                </a:lnTo>
                <a:lnTo>
                  <a:pt x="399851" y="0"/>
                </a:lnTo>
                <a:close/>
              </a:path>
            </a:pathLst>
          </a:custGeom>
          <a:solidFill>
            <a:schemeClr val="accent2"/>
          </a:solidFill>
          <a:ln w="857" cap="flat">
            <a:noFill/>
            <a:prstDash val="solid"/>
            <a:miter/>
          </a:ln>
        </p:spPr>
        <p:txBody>
          <a:bodyPr rtlCol="0" anchor="ctr"/>
          <a:lstStyle/>
          <a:p>
            <a:endParaRPr lang="es-AR">
              <a:solidFill>
                <a:schemeClr val="accent6"/>
              </a:solidFill>
            </a:endParaRPr>
          </a:p>
        </p:txBody>
      </p:sp>
      <p:sp>
        <p:nvSpPr>
          <p:cNvPr id="34" name="Forma libre: forma 33">
            <a:extLst>
              <a:ext uri="{FF2B5EF4-FFF2-40B4-BE49-F238E27FC236}">
                <a16:creationId xmlns:a16="http://schemas.microsoft.com/office/drawing/2014/main" id="{7170BD27-D7B0-4DF4-80EC-D42C016D7F4D}"/>
              </a:ext>
            </a:extLst>
          </p:cNvPr>
          <p:cNvSpPr/>
          <p:nvPr userDrawn="1"/>
        </p:nvSpPr>
        <p:spPr>
          <a:xfrm rot="16200000" flipV="1">
            <a:off x="-1400" y="751165"/>
            <a:ext cx="399851" cy="399851"/>
          </a:xfrm>
          <a:custGeom>
            <a:avLst/>
            <a:gdLst>
              <a:gd name="connsiteX0" fmla="*/ 399851 w 399851"/>
              <a:gd name="connsiteY0" fmla="*/ 0 h 399851"/>
              <a:gd name="connsiteX1" fmla="*/ 0 w 399851"/>
              <a:gd name="connsiteY1" fmla="*/ 399851 h 399851"/>
              <a:gd name="connsiteX2" fmla="*/ 202244 w 399851"/>
              <a:gd name="connsiteY2" fmla="*/ 399851 h 399851"/>
              <a:gd name="connsiteX3" fmla="*/ 204486 w 399851"/>
              <a:gd name="connsiteY3" fmla="*/ 377610 h 399851"/>
              <a:gd name="connsiteX4" fmla="*/ 381799 w 399851"/>
              <a:gd name="connsiteY4" fmla="*/ 200297 h 399851"/>
              <a:gd name="connsiteX5" fmla="*/ 399851 w 399851"/>
              <a:gd name="connsiteY5" fmla="*/ 198477 h 399851"/>
              <a:gd name="connsiteX6" fmla="*/ 399851 w 399851"/>
              <a:gd name="connsiteY6" fmla="*/ 0 h 39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851" h="399851">
                <a:moveTo>
                  <a:pt x="399851" y="0"/>
                </a:moveTo>
                <a:cubicBezTo>
                  <a:pt x="179020" y="0"/>
                  <a:pt x="0" y="179019"/>
                  <a:pt x="0" y="399851"/>
                </a:cubicBezTo>
                <a:lnTo>
                  <a:pt x="202244" y="399851"/>
                </a:lnTo>
                <a:lnTo>
                  <a:pt x="204486" y="377610"/>
                </a:lnTo>
                <a:cubicBezTo>
                  <a:pt x="222698" y="288609"/>
                  <a:pt x="292798" y="218509"/>
                  <a:pt x="381799" y="200297"/>
                </a:cubicBezTo>
                <a:lnTo>
                  <a:pt x="399851" y="198477"/>
                </a:lnTo>
                <a:lnTo>
                  <a:pt x="399851" y="0"/>
                </a:lnTo>
                <a:close/>
              </a:path>
            </a:pathLst>
          </a:custGeom>
          <a:solidFill>
            <a:schemeClr val="accent1"/>
          </a:solidFill>
          <a:ln w="857" cap="flat">
            <a:noFill/>
            <a:prstDash val="solid"/>
            <a:miter/>
          </a:ln>
        </p:spPr>
        <p:txBody>
          <a:bodyPr rtlCol="0" anchor="ctr"/>
          <a:lstStyle/>
          <a:p>
            <a:endParaRPr lang="es-AR"/>
          </a:p>
        </p:txBody>
      </p:sp>
      <p:pic>
        <p:nvPicPr>
          <p:cNvPr id="2" name="Picture 2" descr="Waving ribbon or banner with flag of Paraguay">
            <a:extLst>
              <a:ext uri="{FF2B5EF4-FFF2-40B4-BE49-F238E27FC236}">
                <a16:creationId xmlns:a16="http://schemas.microsoft.com/office/drawing/2014/main" id="{5F33DA1A-4054-2B38-7B48-A9BD20D17118}"/>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ackgroundRemoval t="9167" b="90000" l="10000" r="95000">
                        <a14:foregroundMark x1="94583" y1="55833" x2="94583" y2="55833"/>
                        <a14:foregroundMark x1="94167" y1="70000" x2="94167" y2="70000"/>
                        <a14:foregroundMark x1="92917" y1="64167" x2="92917" y2="64167"/>
                        <a14:foregroundMark x1="95000" y1="62917" x2="49583" y2="55417"/>
                        <a14:foregroundMark x1="49583" y1="55417" x2="22083" y2="39583"/>
                        <a14:foregroundMark x1="53333" y1="57083" x2="92500" y2="64583"/>
                        <a14:foregroundMark x1="24583" y1="33333" x2="55833" y2="19583"/>
                        <a14:foregroundMark x1="55000" y1="15833" x2="36250" y2="9167"/>
                      </a14:backgroundRemoval>
                    </a14:imgEffect>
                  </a14:imgLayer>
                </a14:imgProps>
              </a:ext>
              <a:ext uri="{28A0092B-C50C-407E-A947-70E740481C1C}">
                <a14:useLocalDpi xmlns:a14="http://schemas.microsoft.com/office/drawing/2010/main"/>
              </a:ext>
            </a:extLst>
          </a:blip>
          <a:srcRect l="1" t="6053" r="3421"/>
          <a:stretch/>
        </p:blipFill>
        <p:spPr bwMode="auto">
          <a:xfrm>
            <a:off x="11160920" y="-4794"/>
            <a:ext cx="1031080" cy="100298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Logotipo&#10;&#10;Descripción generada automáticamente con confianza baja">
            <a:extLst>
              <a:ext uri="{FF2B5EF4-FFF2-40B4-BE49-F238E27FC236}">
                <a16:creationId xmlns:a16="http://schemas.microsoft.com/office/drawing/2014/main" id="{73169698-D352-DE04-DC54-884A0363B4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20244" y="535021"/>
            <a:ext cx="1709105" cy="608767"/>
          </a:xfrm>
          <a:prstGeom prst="rect">
            <a:avLst/>
          </a:prstGeom>
          <a:effectLst>
            <a:glow rad="63500">
              <a:schemeClr val="bg1">
                <a:alpha val="40000"/>
              </a:schemeClr>
            </a:glow>
          </a:effectLst>
        </p:spPr>
      </p:pic>
    </p:spTree>
    <p:extLst>
      <p:ext uri="{BB962C8B-B14F-4D97-AF65-F5344CB8AC3E}">
        <p14:creationId xmlns:p14="http://schemas.microsoft.com/office/powerpoint/2010/main" val="3261529596"/>
      </p:ext>
    </p:extLst>
  </p:cSld>
  <p:clrMapOvr>
    <a:masterClrMapping/>
  </p:clrMapOvr>
  <p:extLst>
    <p:ext uri="{DCECCB84-F9BA-43D5-87BE-67443E8EF086}">
      <p15:sldGuideLst xmlns:p15="http://schemas.microsoft.com/office/powerpoint/2012/main">
        <p15:guide id="1" pos="7298">
          <p15:clr>
            <a:srgbClr val="FBAE40"/>
          </p15:clr>
        </p15:guide>
        <p15:guide id="2" pos="366">
          <p15:clr>
            <a:srgbClr val="FBAE40"/>
          </p15:clr>
        </p15:guide>
        <p15:guide id="3"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pic>
        <p:nvPicPr>
          <p:cNvPr id="4" name="Imagen 3" descr="Imagen que contiene cable, verde, tabla, luz&#10;&#10;Descripción generada automáticamente">
            <a:extLst>
              <a:ext uri="{FF2B5EF4-FFF2-40B4-BE49-F238E27FC236}">
                <a16:creationId xmlns:a16="http://schemas.microsoft.com/office/drawing/2014/main" id="{39195FEB-2070-0908-1F09-715CAB67B8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2825" y="-435682"/>
            <a:ext cx="1060450" cy="1060450"/>
          </a:xfrm>
          <a:prstGeom prst="rect">
            <a:avLst/>
          </a:prstGeom>
        </p:spPr>
      </p:pic>
      <p:sp>
        <p:nvSpPr>
          <p:cNvPr id="46" name="Marcador de texto 11">
            <a:extLst>
              <a:ext uri="{FF2B5EF4-FFF2-40B4-BE49-F238E27FC236}">
                <a16:creationId xmlns:a16="http://schemas.microsoft.com/office/drawing/2014/main" id="{0891B5C7-9656-4DEF-8051-7925391D8F49}"/>
              </a:ext>
            </a:extLst>
          </p:cNvPr>
          <p:cNvSpPr>
            <a:spLocks noGrp="1"/>
          </p:cNvSpPr>
          <p:nvPr>
            <p:ph type="body" sz="quarter" idx="10" hasCustomPrompt="1"/>
          </p:nvPr>
        </p:nvSpPr>
        <p:spPr>
          <a:xfrm>
            <a:off x="479549" y="400449"/>
            <a:ext cx="8288367" cy="482724"/>
          </a:xfrm>
        </p:spPr>
        <p:txBody>
          <a:bodyPr>
            <a:normAutofit/>
          </a:bodyPr>
          <a:lstStyle>
            <a:lvl1pPr marL="0" indent="0" algn="l">
              <a:spcBef>
                <a:spcPts val="0"/>
              </a:spcBef>
              <a:buFontTx/>
              <a:buNone/>
              <a:defRPr sz="2800" b="1">
                <a:solidFill>
                  <a:schemeClr val="accent3"/>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Título</a:t>
            </a:r>
            <a:endParaRPr lang="es-AR"/>
          </a:p>
        </p:txBody>
      </p:sp>
      <p:sp>
        <p:nvSpPr>
          <p:cNvPr id="47" name="Marcador de texto 11">
            <a:extLst>
              <a:ext uri="{FF2B5EF4-FFF2-40B4-BE49-F238E27FC236}">
                <a16:creationId xmlns:a16="http://schemas.microsoft.com/office/drawing/2014/main" id="{E6146F4E-1F5A-4F82-BB6E-9E305E0A9D85}"/>
              </a:ext>
            </a:extLst>
          </p:cNvPr>
          <p:cNvSpPr>
            <a:spLocks noGrp="1"/>
          </p:cNvSpPr>
          <p:nvPr>
            <p:ph type="body" sz="quarter" idx="11" hasCustomPrompt="1"/>
          </p:nvPr>
        </p:nvSpPr>
        <p:spPr>
          <a:xfrm>
            <a:off x="479549" y="846256"/>
            <a:ext cx="8288367" cy="482724"/>
          </a:xfrm>
        </p:spPr>
        <p:txBody>
          <a:bodyPr>
            <a:normAutofit/>
          </a:bodyPr>
          <a:lstStyle>
            <a:lvl1pPr marL="0" indent="0" algn="l">
              <a:spcBef>
                <a:spcPts val="0"/>
              </a:spcBef>
              <a:buFontTx/>
              <a:buNone/>
              <a:defRPr sz="1800" b="0">
                <a:solidFill>
                  <a:schemeClr val="accent5"/>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Subtítulo</a:t>
            </a:r>
            <a:endParaRPr lang="es-AR"/>
          </a:p>
        </p:txBody>
      </p:sp>
      <p:sp>
        <p:nvSpPr>
          <p:cNvPr id="36" name="Forma libre: forma 35">
            <a:extLst>
              <a:ext uri="{FF2B5EF4-FFF2-40B4-BE49-F238E27FC236}">
                <a16:creationId xmlns:a16="http://schemas.microsoft.com/office/drawing/2014/main" id="{C26CCF09-7BC2-42F2-B80F-1D1351EE6CFB}"/>
              </a:ext>
            </a:extLst>
          </p:cNvPr>
          <p:cNvSpPr/>
          <p:nvPr userDrawn="1"/>
        </p:nvSpPr>
        <p:spPr>
          <a:xfrm>
            <a:off x="0" y="3429000"/>
            <a:ext cx="3447886" cy="3429000"/>
          </a:xfrm>
          <a:custGeom>
            <a:avLst/>
            <a:gdLst>
              <a:gd name="connsiteX0" fmla="*/ 18886 w 3447886"/>
              <a:gd name="connsiteY0" fmla="*/ 0 h 3429000"/>
              <a:gd name="connsiteX1" fmla="*/ 3447886 w 3447886"/>
              <a:gd name="connsiteY1" fmla="*/ 3429000 h 3429000"/>
              <a:gd name="connsiteX2" fmla="*/ 2504457 w 3447886"/>
              <a:gd name="connsiteY2" fmla="*/ 3429000 h 3429000"/>
              <a:gd name="connsiteX3" fmla="*/ 2504457 w 3447886"/>
              <a:gd name="connsiteY3" fmla="*/ 3428998 h 3429000"/>
              <a:gd name="connsiteX4" fmla="*/ 18886 w 3447886"/>
              <a:gd name="connsiteY4" fmla="*/ 943426 h 3429000"/>
              <a:gd name="connsiteX5" fmla="*/ 0 w 3447886"/>
              <a:gd name="connsiteY5" fmla="*/ 944380 h 3429000"/>
              <a:gd name="connsiteX6" fmla="*/ 0 w 3447886"/>
              <a:gd name="connsiteY6" fmla="*/ 478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7886" h="3429000">
                <a:moveTo>
                  <a:pt x="18886" y="0"/>
                </a:moveTo>
                <a:cubicBezTo>
                  <a:pt x="1912670" y="0"/>
                  <a:pt x="3447886" y="1535216"/>
                  <a:pt x="3447886" y="3429000"/>
                </a:cubicBezTo>
                <a:lnTo>
                  <a:pt x="2504457" y="3429000"/>
                </a:lnTo>
                <a:lnTo>
                  <a:pt x="2504457" y="3428998"/>
                </a:lnTo>
                <a:cubicBezTo>
                  <a:pt x="2504457" y="2056255"/>
                  <a:pt x="1391629" y="943426"/>
                  <a:pt x="18886" y="943426"/>
                </a:cubicBezTo>
                <a:lnTo>
                  <a:pt x="0" y="944380"/>
                </a:lnTo>
                <a:lnTo>
                  <a:pt x="0" y="478"/>
                </a:lnTo>
                <a:close/>
              </a:path>
            </a:pathLst>
          </a:custGeom>
          <a:solidFill>
            <a:srgbClr val="E3ED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35" name="Forma libre: forma 34">
            <a:extLst>
              <a:ext uri="{FF2B5EF4-FFF2-40B4-BE49-F238E27FC236}">
                <a16:creationId xmlns:a16="http://schemas.microsoft.com/office/drawing/2014/main" id="{32686A2A-3023-46CA-A61E-645D4B5C837E}"/>
              </a:ext>
            </a:extLst>
          </p:cNvPr>
          <p:cNvSpPr/>
          <p:nvPr userDrawn="1"/>
        </p:nvSpPr>
        <p:spPr>
          <a:xfrm rot="10800000">
            <a:off x="8744841" y="0"/>
            <a:ext cx="3447159" cy="3400251"/>
          </a:xfrm>
          <a:custGeom>
            <a:avLst/>
            <a:gdLst>
              <a:gd name="connsiteX0" fmla="*/ 3447159 w 3447159"/>
              <a:gd name="connsiteY0" fmla="*/ 3400251 h 3400251"/>
              <a:gd name="connsiteX1" fmla="*/ 2503005 w 3447159"/>
              <a:gd name="connsiteY1" fmla="*/ 3400251 h 3400251"/>
              <a:gd name="connsiteX2" fmla="*/ 2491624 w 3447159"/>
              <a:gd name="connsiteY2" fmla="*/ 3174863 h 3400251"/>
              <a:gd name="connsiteX3" fmla="*/ 18886 w 3447159"/>
              <a:gd name="connsiteY3" fmla="*/ 943426 h 3400251"/>
              <a:gd name="connsiteX4" fmla="*/ 0 w 3447159"/>
              <a:gd name="connsiteY4" fmla="*/ 944380 h 3400251"/>
              <a:gd name="connsiteX5" fmla="*/ 0 w 3447159"/>
              <a:gd name="connsiteY5" fmla="*/ 478 h 3400251"/>
              <a:gd name="connsiteX6" fmla="*/ 18886 w 3447159"/>
              <a:gd name="connsiteY6" fmla="*/ 0 h 3400251"/>
              <a:gd name="connsiteX7" fmla="*/ 3443424 w 3447159"/>
              <a:gd name="connsiteY7" fmla="*/ 3252544 h 340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7159" h="3400251">
                <a:moveTo>
                  <a:pt x="3447159" y="3400251"/>
                </a:moveTo>
                <a:lnTo>
                  <a:pt x="2503005" y="3400251"/>
                </a:lnTo>
                <a:lnTo>
                  <a:pt x="2491624" y="3174863"/>
                </a:lnTo>
                <a:cubicBezTo>
                  <a:pt x="2364338" y="1921498"/>
                  <a:pt x="1305833" y="943426"/>
                  <a:pt x="18886" y="943426"/>
                </a:cubicBezTo>
                <a:lnTo>
                  <a:pt x="0" y="944380"/>
                </a:lnTo>
                <a:lnTo>
                  <a:pt x="0" y="478"/>
                </a:lnTo>
                <a:lnTo>
                  <a:pt x="18886" y="0"/>
                </a:lnTo>
                <a:cubicBezTo>
                  <a:pt x="1853489" y="0"/>
                  <a:pt x="3351585" y="1440764"/>
                  <a:pt x="3443424" y="3252544"/>
                </a:cubicBezTo>
                <a:close/>
              </a:path>
            </a:pathLst>
          </a:custGeom>
          <a:solidFill>
            <a:srgbClr val="E3ED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33" name="Forma libre: forma 32">
            <a:extLst>
              <a:ext uri="{FF2B5EF4-FFF2-40B4-BE49-F238E27FC236}">
                <a16:creationId xmlns:a16="http://schemas.microsoft.com/office/drawing/2014/main" id="{E97B32A5-4C52-429B-877A-AC807A813919}"/>
              </a:ext>
            </a:extLst>
          </p:cNvPr>
          <p:cNvSpPr/>
          <p:nvPr userDrawn="1"/>
        </p:nvSpPr>
        <p:spPr>
          <a:xfrm rot="10800000" flipV="1">
            <a:off x="-1400" y="351314"/>
            <a:ext cx="399851" cy="399851"/>
          </a:xfrm>
          <a:custGeom>
            <a:avLst/>
            <a:gdLst>
              <a:gd name="connsiteX0" fmla="*/ 399851 w 399851"/>
              <a:gd name="connsiteY0" fmla="*/ 0 h 399851"/>
              <a:gd name="connsiteX1" fmla="*/ 0 w 399851"/>
              <a:gd name="connsiteY1" fmla="*/ 399851 h 399851"/>
              <a:gd name="connsiteX2" fmla="*/ 202244 w 399851"/>
              <a:gd name="connsiteY2" fmla="*/ 399851 h 399851"/>
              <a:gd name="connsiteX3" fmla="*/ 204486 w 399851"/>
              <a:gd name="connsiteY3" fmla="*/ 377610 h 399851"/>
              <a:gd name="connsiteX4" fmla="*/ 381799 w 399851"/>
              <a:gd name="connsiteY4" fmla="*/ 200297 h 399851"/>
              <a:gd name="connsiteX5" fmla="*/ 399851 w 399851"/>
              <a:gd name="connsiteY5" fmla="*/ 198477 h 399851"/>
              <a:gd name="connsiteX6" fmla="*/ 399851 w 399851"/>
              <a:gd name="connsiteY6" fmla="*/ 0 h 39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851" h="399851">
                <a:moveTo>
                  <a:pt x="399851" y="0"/>
                </a:moveTo>
                <a:cubicBezTo>
                  <a:pt x="179020" y="0"/>
                  <a:pt x="0" y="179019"/>
                  <a:pt x="0" y="399851"/>
                </a:cubicBezTo>
                <a:lnTo>
                  <a:pt x="202244" y="399851"/>
                </a:lnTo>
                <a:lnTo>
                  <a:pt x="204486" y="377610"/>
                </a:lnTo>
                <a:cubicBezTo>
                  <a:pt x="222698" y="288609"/>
                  <a:pt x="292798" y="218509"/>
                  <a:pt x="381799" y="200297"/>
                </a:cubicBezTo>
                <a:lnTo>
                  <a:pt x="399851" y="198477"/>
                </a:lnTo>
                <a:lnTo>
                  <a:pt x="399851" y="0"/>
                </a:lnTo>
                <a:close/>
              </a:path>
            </a:pathLst>
          </a:custGeom>
          <a:solidFill>
            <a:schemeClr val="accent1"/>
          </a:solidFill>
          <a:ln w="857" cap="flat">
            <a:noFill/>
            <a:prstDash val="solid"/>
            <a:miter/>
          </a:ln>
        </p:spPr>
        <p:txBody>
          <a:bodyPr rtlCol="0" anchor="ctr"/>
          <a:lstStyle/>
          <a:p>
            <a:endParaRPr lang="es-AR">
              <a:solidFill>
                <a:schemeClr val="accent4"/>
              </a:solidFill>
            </a:endParaRPr>
          </a:p>
        </p:txBody>
      </p:sp>
      <p:sp>
        <p:nvSpPr>
          <p:cNvPr id="34" name="Forma libre: forma 33">
            <a:extLst>
              <a:ext uri="{FF2B5EF4-FFF2-40B4-BE49-F238E27FC236}">
                <a16:creationId xmlns:a16="http://schemas.microsoft.com/office/drawing/2014/main" id="{7170BD27-D7B0-4DF4-80EC-D42C016D7F4D}"/>
              </a:ext>
            </a:extLst>
          </p:cNvPr>
          <p:cNvSpPr/>
          <p:nvPr userDrawn="1"/>
        </p:nvSpPr>
        <p:spPr>
          <a:xfrm rot="16200000" flipV="1">
            <a:off x="-1400" y="751165"/>
            <a:ext cx="399851" cy="399851"/>
          </a:xfrm>
          <a:custGeom>
            <a:avLst/>
            <a:gdLst>
              <a:gd name="connsiteX0" fmla="*/ 399851 w 399851"/>
              <a:gd name="connsiteY0" fmla="*/ 0 h 399851"/>
              <a:gd name="connsiteX1" fmla="*/ 0 w 399851"/>
              <a:gd name="connsiteY1" fmla="*/ 399851 h 399851"/>
              <a:gd name="connsiteX2" fmla="*/ 202244 w 399851"/>
              <a:gd name="connsiteY2" fmla="*/ 399851 h 399851"/>
              <a:gd name="connsiteX3" fmla="*/ 204486 w 399851"/>
              <a:gd name="connsiteY3" fmla="*/ 377610 h 399851"/>
              <a:gd name="connsiteX4" fmla="*/ 381799 w 399851"/>
              <a:gd name="connsiteY4" fmla="*/ 200297 h 399851"/>
              <a:gd name="connsiteX5" fmla="*/ 399851 w 399851"/>
              <a:gd name="connsiteY5" fmla="*/ 198477 h 399851"/>
              <a:gd name="connsiteX6" fmla="*/ 399851 w 399851"/>
              <a:gd name="connsiteY6" fmla="*/ 0 h 39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851" h="399851">
                <a:moveTo>
                  <a:pt x="399851" y="0"/>
                </a:moveTo>
                <a:cubicBezTo>
                  <a:pt x="179020" y="0"/>
                  <a:pt x="0" y="179019"/>
                  <a:pt x="0" y="399851"/>
                </a:cubicBezTo>
                <a:lnTo>
                  <a:pt x="202244" y="399851"/>
                </a:lnTo>
                <a:lnTo>
                  <a:pt x="204486" y="377610"/>
                </a:lnTo>
                <a:cubicBezTo>
                  <a:pt x="222698" y="288609"/>
                  <a:pt x="292798" y="218509"/>
                  <a:pt x="381799" y="200297"/>
                </a:cubicBezTo>
                <a:lnTo>
                  <a:pt x="399851" y="198477"/>
                </a:lnTo>
                <a:lnTo>
                  <a:pt x="399851" y="0"/>
                </a:lnTo>
                <a:close/>
              </a:path>
            </a:pathLst>
          </a:custGeom>
          <a:solidFill>
            <a:schemeClr val="accent5"/>
          </a:solidFill>
          <a:ln w="857" cap="flat">
            <a:noFill/>
            <a:prstDash val="solid"/>
            <a:miter/>
          </a:ln>
        </p:spPr>
        <p:txBody>
          <a:bodyPr rtlCol="0" anchor="ctr"/>
          <a:lstStyle/>
          <a:p>
            <a:endParaRPr lang="es-AR"/>
          </a:p>
        </p:txBody>
      </p:sp>
      <p:pic>
        <p:nvPicPr>
          <p:cNvPr id="2" name="Imagen 1">
            <a:extLst>
              <a:ext uri="{FF2B5EF4-FFF2-40B4-BE49-F238E27FC236}">
                <a16:creationId xmlns:a16="http://schemas.microsoft.com/office/drawing/2014/main" id="{2BD6556E-7F91-5B0D-DC7C-2E5088E1443B}"/>
              </a:ext>
            </a:extLst>
          </p:cNvPr>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66486" y="369721"/>
            <a:ext cx="2422482" cy="724310"/>
          </a:xfrm>
          <a:prstGeom prst="rect">
            <a:avLst/>
          </a:prstGeom>
        </p:spPr>
      </p:pic>
    </p:spTree>
    <p:extLst>
      <p:ext uri="{BB962C8B-B14F-4D97-AF65-F5344CB8AC3E}">
        <p14:creationId xmlns:p14="http://schemas.microsoft.com/office/powerpoint/2010/main" val="558559591"/>
      </p:ext>
    </p:extLst>
  </p:cSld>
  <p:clrMapOvr>
    <a:masterClrMapping/>
  </p:clrMapOvr>
  <p:extLst>
    <p:ext uri="{DCECCB84-F9BA-43D5-87BE-67443E8EF086}">
      <p15:sldGuideLst xmlns:p15="http://schemas.microsoft.com/office/powerpoint/2012/main">
        <p15:guide id="1" pos="7298">
          <p15:clr>
            <a:srgbClr val="FBAE40"/>
          </p15:clr>
        </p15:guide>
        <p15:guide id="2" pos="366">
          <p15:clr>
            <a:srgbClr val="FBAE40"/>
          </p15:clr>
        </p15:guide>
        <p15:guide id="3"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0555F76-EDDB-1691-D1E7-38149D14BFFF}"/>
              </a:ext>
            </a:extLst>
          </p:cNvPr>
          <p:cNvPicPr>
            <a:picLocks noChangeAspect="1"/>
          </p:cNvPicPr>
          <p:nvPr userDrawn="1"/>
        </p:nvPicPr>
        <p:blipFill>
          <a:blip r:embed="rId2">
            <a:lum bright="70000" contrast="-70000"/>
          </a:blip>
          <a:stretch>
            <a:fillRect/>
          </a:stretch>
        </p:blipFill>
        <p:spPr>
          <a:xfrm>
            <a:off x="10222821" y="351314"/>
            <a:ext cx="1969179" cy="701101"/>
          </a:xfrm>
          <a:prstGeom prst="rect">
            <a:avLst/>
          </a:prstGeom>
        </p:spPr>
      </p:pic>
      <p:sp>
        <p:nvSpPr>
          <p:cNvPr id="46" name="Marcador de texto 11">
            <a:extLst>
              <a:ext uri="{FF2B5EF4-FFF2-40B4-BE49-F238E27FC236}">
                <a16:creationId xmlns:a16="http://schemas.microsoft.com/office/drawing/2014/main" id="{0891B5C7-9656-4DEF-8051-7925391D8F49}"/>
              </a:ext>
            </a:extLst>
          </p:cNvPr>
          <p:cNvSpPr>
            <a:spLocks noGrp="1"/>
          </p:cNvSpPr>
          <p:nvPr>
            <p:ph type="body" sz="quarter" idx="10" hasCustomPrompt="1"/>
          </p:nvPr>
        </p:nvSpPr>
        <p:spPr>
          <a:xfrm>
            <a:off x="479549" y="400449"/>
            <a:ext cx="8288367" cy="482724"/>
          </a:xfrm>
        </p:spPr>
        <p:txBody>
          <a:bodyPr>
            <a:normAutofit/>
          </a:bodyPr>
          <a:lstStyle>
            <a:lvl1pPr marL="0" indent="0" algn="l">
              <a:spcBef>
                <a:spcPts val="0"/>
              </a:spcBef>
              <a:buFontTx/>
              <a:buNone/>
              <a:defRPr sz="2800" b="1">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Título</a:t>
            </a:r>
            <a:endParaRPr lang="es-AR"/>
          </a:p>
        </p:txBody>
      </p:sp>
      <p:sp>
        <p:nvSpPr>
          <p:cNvPr id="47" name="Marcador de texto 11">
            <a:extLst>
              <a:ext uri="{FF2B5EF4-FFF2-40B4-BE49-F238E27FC236}">
                <a16:creationId xmlns:a16="http://schemas.microsoft.com/office/drawing/2014/main" id="{E6146F4E-1F5A-4F82-BB6E-9E305E0A9D85}"/>
              </a:ext>
            </a:extLst>
          </p:cNvPr>
          <p:cNvSpPr>
            <a:spLocks noGrp="1"/>
          </p:cNvSpPr>
          <p:nvPr>
            <p:ph type="body" sz="quarter" idx="11" hasCustomPrompt="1"/>
          </p:nvPr>
        </p:nvSpPr>
        <p:spPr>
          <a:xfrm>
            <a:off x="479549" y="846256"/>
            <a:ext cx="8288367" cy="482724"/>
          </a:xfrm>
        </p:spPr>
        <p:txBody>
          <a:bodyPr>
            <a:normAutofit/>
          </a:bodyPr>
          <a:lstStyle>
            <a:lvl1pPr marL="0" indent="0" algn="l">
              <a:spcBef>
                <a:spcPts val="0"/>
              </a:spcBef>
              <a:buFontTx/>
              <a:buNone/>
              <a:defRPr sz="1800" b="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Subtítulo</a:t>
            </a:r>
            <a:endParaRPr lang="es-AR"/>
          </a:p>
        </p:txBody>
      </p:sp>
      <p:sp>
        <p:nvSpPr>
          <p:cNvPr id="31" name="Forma libre: forma 30">
            <a:extLst>
              <a:ext uri="{FF2B5EF4-FFF2-40B4-BE49-F238E27FC236}">
                <a16:creationId xmlns:a16="http://schemas.microsoft.com/office/drawing/2014/main" id="{7E239A4D-4B7F-4B98-97ED-11EB7A4702D2}"/>
              </a:ext>
            </a:extLst>
          </p:cNvPr>
          <p:cNvSpPr/>
          <p:nvPr userDrawn="1"/>
        </p:nvSpPr>
        <p:spPr>
          <a:xfrm rot="10800000" flipV="1">
            <a:off x="-1400" y="351314"/>
            <a:ext cx="399851" cy="399851"/>
          </a:xfrm>
          <a:custGeom>
            <a:avLst/>
            <a:gdLst>
              <a:gd name="connsiteX0" fmla="*/ 399851 w 399851"/>
              <a:gd name="connsiteY0" fmla="*/ 0 h 399851"/>
              <a:gd name="connsiteX1" fmla="*/ 0 w 399851"/>
              <a:gd name="connsiteY1" fmla="*/ 399851 h 399851"/>
              <a:gd name="connsiteX2" fmla="*/ 202244 w 399851"/>
              <a:gd name="connsiteY2" fmla="*/ 399851 h 399851"/>
              <a:gd name="connsiteX3" fmla="*/ 204486 w 399851"/>
              <a:gd name="connsiteY3" fmla="*/ 377610 h 399851"/>
              <a:gd name="connsiteX4" fmla="*/ 381799 w 399851"/>
              <a:gd name="connsiteY4" fmla="*/ 200297 h 399851"/>
              <a:gd name="connsiteX5" fmla="*/ 399851 w 399851"/>
              <a:gd name="connsiteY5" fmla="*/ 198477 h 399851"/>
              <a:gd name="connsiteX6" fmla="*/ 399851 w 399851"/>
              <a:gd name="connsiteY6" fmla="*/ 0 h 39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851" h="399851">
                <a:moveTo>
                  <a:pt x="399851" y="0"/>
                </a:moveTo>
                <a:cubicBezTo>
                  <a:pt x="179020" y="0"/>
                  <a:pt x="0" y="179019"/>
                  <a:pt x="0" y="399851"/>
                </a:cubicBezTo>
                <a:lnTo>
                  <a:pt x="202244" y="399851"/>
                </a:lnTo>
                <a:lnTo>
                  <a:pt x="204486" y="377610"/>
                </a:lnTo>
                <a:cubicBezTo>
                  <a:pt x="222698" y="288609"/>
                  <a:pt x="292798" y="218509"/>
                  <a:pt x="381799" y="200297"/>
                </a:cubicBezTo>
                <a:lnTo>
                  <a:pt x="399851" y="198477"/>
                </a:lnTo>
                <a:lnTo>
                  <a:pt x="399851" y="0"/>
                </a:lnTo>
                <a:close/>
              </a:path>
            </a:pathLst>
          </a:custGeom>
          <a:solidFill>
            <a:srgbClr val="093E85"/>
          </a:solidFill>
          <a:ln w="857" cap="flat">
            <a:noFill/>
            <a:prstDash val="solid"/>
            <a:miter/>
          </a:ln>
        </p:spPr>
        <p:txBody>
          <a:bodyPr rtlCol="0" anchor="ctr"/>
          <a:lstStyle/>
          <a:p>
            <a:endParaRPr lang="es-AR"/>
          </a:p>
        </p:txBody>
      </p:sp>
      <p:sp>
        <p:nvSpPr>
          <p:cNvPr id="32" name="Forma libre: forma 31">
            <a:extLst>
              <a:ext uri="{FF2B5EF4-FFF2-40B4-BE49-F238E27FC236}">
                <a16:creationId xmlns:a16="http://schemas.microsoft.com/office/drawing/2014/main" id="{399CACE1-6EDF-4292-A52B-8AD6A279BC2C}"/>
              </a:ext>
            </a:extLst>
          </p:cNvPr>
          <p:cNvSpPr/>
          <p:nvPr userDrawn="1"/>
        </p:nvSpPr>
        <p:spPr>
          <a:xfrm rot="16200000" flipV="1">
            <a:off x="0" y="751165"/>
            <a:ext cx="399851" cy="399851"/>
          </a:xfrm>
          <a:custGeom>
            <a:avLst/>
            <a:gdLst>
              <a:gd name="connsiteX0" fmla="*/ 399851 w 399851"/>
              <a:gd name="connsiteY0" fmla="*/ 0 h 399851"/>
              <a:gd name="connsiteX1" fmla="*/ 0 w 399851"/>
              <a:gd name="connsiteY1" fmla="*/ 399851 h 399851"/>
              <a:gd name="connsiteX2" fmla="*/ 202244 w 399851"/>
              <a:gd name="connsiteY2" fmla="*/ 399851 h 399851"/>
              <a:gd name="connsiteX3" fmla="*/ 204486 w 399851"/>
              <a:gd name="connsiteY3" fmla="*/ 377610 h 399851"/>
              <a:gd name="connsiteX4" fmla="*/ 381799 w 399851"/>
              <a:gd name="connsiteY4" fmla="*/ 200297 h 399851"/>
              <a:gd name="connsiteX5" fmla="*/ 399851 w 399851"/>
              <a:gd name="connsiteY5" fmla="*/ 198477 h 399851"/>
              <a:gd name="connsiteX6" fmla="*/ 399851 w 399851"/>
              <a:gd name="connsiteY6" fmla="*/ 0 h 39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851" h="399851">
                <a:moveTo>
                  <a:pt x="399851" y="0"/>
                </a:moveTo>
                <a:cubicBezTo>
                  <a:pt x="179020" y="0"/>
                  <a:pt x="0" y="179019"/>
                  <a:pt x="0" y="399851"/>
                </a:cubicBezTo>
                <a:lnTo>
                  <a:pt x="202244" y="399851"/>
                </a:lnTo>
                <a:lnTo>
                  <a:pt x="204486" y="377610"/>
                </a:lnTo>
                <a:cubicBezTo>
                  <a:pt x="222698" y="288609"/>
                  <a:pt x="292798" y="218509"/>
                  <a:pt x="381799" y="200297"/>
                </a:cubicBezTo>
                <a:lnTo>
                  <a:pt x="399851" y="198477"/>
                </a:lnTo>
                <a:lnTo>
                  <a:pt x="399851" y="0"/>
                </a:lnTo>
                <a:close/>
              </a:path>
            </a:pathLst>
          </a:custGeom>
          <a:solidFill>
            <a:schemeClr val="accent1"/>
          </a:solidFill>
          <a:ln w="857" cap="flat">
            <a:noFill/>
            <a:prstDash val="solid"/>
            <a:miter/>
          </a:ln>
        </p:spPr>
        <p:txBody>
          <a:bodyPr rtlCol="0" anchor="ctr"/>
          <a:lstStyle/>
          <a:p>
            <a:endParaRPr lang="es-AR"/>
          </a:p>
        </p:txBody>
      </p:sp>
      <p:sp>
        <p:nvSpPr>
          <p:cNvPr id="33" name="Forma libre: forma 32">
            <a:extLst>
              <a:ext uri="{FF2B5EF4-FFF2-40B4-BE49-F238E27FC236}">
                <a16:creationId xmlns:a16="http://schemas.microsoft.com/office/drawing/2014/main" id="{368506DC-9C93-4ED1-9BCC-DD15A4997162}"/>
              </a:ext>
            </a:extLst>
          </p:cNvPr>
          <p:cNvSpPr/>
          <p:nvPr userDrawn="1"/>
        </p:nvSpPr>
        <p:spPr>
          <a:xfrm>
            <a:off x="0" y="3429000"/>
            <a:ext cx="3447886" cy="3429000"/>
          </a:xfrm>
          <a:custGeom>
            <a:avLst/>
            <a:gdLst>
              <a:gd name="connsiteX0" fmla="*/ 18886 w 3447886"/>
              <a:gd name="connsiteY0" fmla="*/ 0 h 3429000"/>
              <a:gd name="connsiteX1" fmla="*/ 3447886 w 3447886"/>
              <a:gd name="connsiteY1" fmla="*/ 3429000 h 3429000"/>
              <a:gd name="connsiteX2" fmla="*/ 2504457 w 3447886"/>
              <a:gd name="connsiteY2" fmla="*/ 3429000 h 3429000"/>
              <a:gd name="connsiteX3" fmla="*/ 2504457 w 3447886"/>
              <a:gd name="connsiteY3" fmla="*/ 3428998 h 3429000"/>
              <a:gd name="connsiteX4" fmla="*/ 18886 w 3447886"/>
              <a:gd name="connsiteY4" fmla="*/ 943426 h 3429000"/>
              <a:gd name="connsiteX5" fmla="*/ 0 w 3447886"/>
              <a:gd name="connsiteY5" fmla="*/ 944380 h 3429000"/>
              <a:gd name="connsiteX6" fmla="*/ 0 w 3447886"/>
              <a:gd name="connsiteY6" fmla="*/ 478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7886" h="3429000">
                <a:moveTo>
                  <a:pt x="18886" y="0"/>
                </a:moveTo>
                <a:cubicBezTo>
                  <a:pt x="1912670" y="0"/>
                  <a:pt x="3447886" y="1535216"/>
                  <a:pt x="3447886" y="3429000"/>
                </a:cubicBezTo>
                <a:lnTo>
                  <a:pt x="2504457" y="3429000"/>
                </a:lnTo>
                <a:lnTo>
                  <a:pt x="2504457" y="3428998"/>
                </a:lnTo>
                <a:cubicBezTo>
                  <a:pt x="2504457" y="2056255"/>
                  <a:pt x="1391629" y="943426"/>
                  <a:pt x="18886" y="943426"/>
                </a:cubicBezTo>
                <a:lnTo>
                  <a:pt x="0" y="944380"/>
                </a:lnTo>
                <a:lnTo>
                  <a:pt x="0" y="478"/>
                </a:lnTo>
                <a:close/>
              </a:path>
            </a:pathLst>
          </a:custGeom>
          <a:solidFill>
            <a:srgbClr val="093E8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34" name="Forma libre: forma 33">
            <a:extLst>
              <a:ext uri="{FF2B5EF4-FFF2-40B4-BE49-F238E27FC236}">
                <a16:creationId xmlns:a16="http://schemas.microsoft.com/office/drawing/2014/main" id="{5C478360-2997-4D06-A0C2-1FF5179DC744}"/>
              </a:ext>
            </a:extLst>
          </p:cNvPr>
          <p:cNvSpPr/>
          <p:nvPr userDrawn="1"/>
        </p:nvSpPr>
        <p:spPr>
          <a:xfrm rot="10800000">
            <a:off x="8744841" y="0"/>
            <a:ext cx="3447159" cy="3400251"/>
          </a:xfrm>
          <a:custGeom>
            <a:avLst/>
            <a:gdLst>
              <a:gd name="connsiteX0" fmla="*/ 3447159 w 3447159"/>
              <a:gd name="connsiteY0" fmla="*/ 3400251 h 3400251"/>
              <a:gd name="connsiteX1" fmla="*/ 2503005 w 3447159"/>
              <a:gd name="connsiteY1" fmla="*/ 3400251 h 3400251"/>
              <a:gd name="connsiteX2" fmla="*/ 2491624 w 3447159"/>
              <a:gd name="connsiteY2" fmla="*/ 3174863 h 3400251"/>
              <a:gd name="connsiteX3" fmla="*/ 18886 w 3447159"/>
              <a:gd name="connsiteY3" fmla="*/ 943426 h 3400251"/>
              <a:gd name="connsiteX4" fmla="*/ 0 w 3447159"/>
              <a:gd name="connsiteY4" fmla="*/ 944380 h 3400251"/>
              <a:gd name="connsiteX5" fmla="*/ 0 w 3447159"/>
              <a:gd name="connsiteY5" fmla="*/ 478 h 3400251"/>
              <a:gd name="connsiteX6" fmla="*/ 18886 w 3447159"/>
              <a:gd name="connsiteY6" fmla="*/ 0 h 3400251"/>
              <a:gd name="connsiteX7" fmla="*/ 3443424 w 3447159"/>
              <a:gd name="connsiteY7" fmla="*/ 3252544 h 340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7159" h="3400251">
                <a:moveTo>
                  <a:pt x="3447159" y="3400251"/>
                </a:moveTo>
                <a:lnTo>
                  <a:pt x="2503005" y="3400251"/>
                </a:lnTo>
                <a:lnTo>
                  <a:pt x="2491624" y="3174863"/>
                </a:lnTo>
                <a:cubicBezTo>
                  <a:pt x="2364338" y="1921498"/>
                  <a:pt x="1305833" y="943426"/>
                  <a:pt x="18886" y="943426"/>
                </a:cubicBezTo>
                <a:lnTo>
                  <a:pt x="0" y="944380"/>
                </a:lnTo>
                <a:lnTo>
                  <a:pt x="0" y="478"/>
                </a:lnTo>
                <a:lnTo>
                  <a:pt x="18886" y="0"/>
                </a:lnTo>
                <a:cubicBezTo>
                  <a:pt x="1853489" y="0"/>
                  <a:pt x="3351585" y="1440764"/>
                  <a:pt x="3443424" y="3252544"/>
                </a:cubicBezTo>
                <a:close/>
              </a:path>
            </a:pathLst>
          </a:custGeom>
          <a:solidFill>
            <a:srgbClr val="093E8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Tree>
    <p:extLst>
      <p:ext uri="{BB962C8B-B14F-4D97-AF65-F5344CB8AC3E}">
        <p14:creationId xmlns:p14="http://schemas.microsoft.com/office/powerpoint/2010/main" val="2414960983"/>
      </p:ext>
    </p:extLst>
  </p:cSld>
  <p:clrMapOvr>
    <a:masterClrMapping/>
  </p:clrMapOvr>
  <p:extLst>
    <p:ext uri="{DCECCB84-F9BA-43D5-87BE-67443E8EF086}">
      <p15:sldGuideLst xmlns:p15="http://schemas.microsoft.com/office/powerpoint/2012/main">
        <p15:guide id="1" pos="7298">
          <p15:clr>
            <a:srgbClr val="FBAE40"/>
          </p15:clr>
        </p15:guide>
        <p15:guide id="2" pos="366">
          <p15:clr>
            <a:srgbClr val="FBAE40"/>
          </p15:clr>
        </p15:guide>
        <p15:guide id="3"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sp>
        <p:nvSpPr>
          <p:cNvPr id="46" name="Marcador de texto 11">
            <a:extLst>
              <a:ext uri="{FF2B5EF4-FFF2-40B4-BE49-F238E27FC236}">
                <a16:creationId xmlns:a16="http://schemas.microsoft.com/office/drawing/2014/main" id="{0891B5C7-9656-4DEF-8051-7925391D8F49}"/>
              </a:ext>
            </a:extLst>
          </p:cNvPr>
          <p:cNvSpPr>
            <a:spLocks noGrp="1"/>
          </p:cNvSpPr>
          <p:nvPr>
            <p:ph type="body" sz="quarter" idx="10" hasCustomPrompt="1"/>
          </p:nvPr>
        </p:nvSpPr>
        <p:spPr>
          <a:xfrm>
            <a:off x="479549" y="400449"/>
            <a:ext cx="8288367" cy="482724"/>
          </a:xfrm>
        </p:spPr>
        <p:txBody>
          <a:bodyPr>
            <a:normAutofit/>
          </a:bodyPr>
          <a:lstStyle>
            <a:lvl1pPr marL="0" indent="0" algn="l">
              <a:spcBef>
                <a:spcPts val="0"/>
              </a:spcBef>
              <a:buFontTx/>
              <a:buNone/>
              <a:defRPr sz="2800" b="1">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Título</a:t>
            </a:r>
            <a:endParaRPr lang="es-AR"/>
          </a:p>
        </p:txBody>
      </p:sp>
      <p:sp>
        <p:nvSpPr>
          <p:cNvPr id="47" name="Marcador de texto 11">
            <a:extLst>
              <a:ext uri="{FF2B5EF4-FFF2-40B4-BE49-F238E27FC236}">
                <a16:creationId xmlns:a16="http://schemas.microsoft.com/office/drawing/2014/main" id="{E6146F4E-1F5A-4F82-BB6E-9E305E0A9D85}"/>
              </a:ext>
            </a:extLst>
          </p:cNvPr>
          <p:cNvSpPr>
            <a:spLocks noGrp="1"/>
          </p:cNvSpPr>
          <p:nvPr>
            <p:ph type="body" sz="quarter" idx="11" hasCustomPrompt="1"/>
          </p:nvPr>
        </p:nvSpPr>
        <p:spPr>
          <a:xfrm>
            <a:off x="479549" y="846256"/>
            <a:ext cx="8288367" cy="482724"/>
          </a:xfrm>
        </p:spPr>
        <p:txBody>
          <a:bodyPr>
            <a:normAutofit/>
          </a:bodyPr>
          <a:lstStyle>
            <a:lvl1pPr marL="0" indent="0" algn="l">
              <a:spcBef>
                <a:spcPts val="0"/>
              </a:spcBef>
              <a:buFontTx/>
              <a:buNone/>
              <a:defRPr sz="1800" b="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Subtítulo</a:t>
            </a:r>
            <a:endParaRPr lang="es-AR"/>
          </a:p>
        </p:txBody>
      </p:sp>
      <p:sp>
        <p:nvSpPr>
          <p:cNvPr id="33" name="Forma libre: forma 32">
            <a:extLst>
              <a:ext uri="{FF2B5EF4-FFF2-40B4-BE49-F238E27FC236}">
                <a16:creationId xmlns:a16="http://schemas.microsoft.com/office/drawing/2014/main" id="{64923476-677E-43FA-9F8A-3B11BF1FB053}"/>
              </a:ext>
            </a:extLst>
          </p:cNvPr>
          <p:cNvSpPr/>
          <p:nvPr userDrawn="1"/>
        </p:nvSpPr>
        <p:spPr>
          <a:xfrm>
            <a:off x="0" y="3429000"/>
            <a:ext cx="3447886" cy="3429000"/>
          </a:xfrm>
          <a:custGeom>
            <a:avLst/>
            <a:gdLst>
              <a:gd name="connsiteX0" fmla="*/ 18886 w 3447886"/>
              <a:gd name="connsiteY0" fmla="*/ 0 h 3429000"/>
              <a:gd name="connsiteX1" fmla="*/ 3447886 w 3447886"/>
              <a:gd name="connsiteY1" fmla="*/ 3429000 h 3429000"/>
              <a:gd name="connsiteX2" fmla="*/ 2504457 w 3447886"/>
              <a:gd name="connsiteY2" fmla="*/ 3429000 h 3429000"/>
              <a:gd name="connsiteX3" fmla="*/ 2504457 w 3447886"/>
              <a:gd name="connsiteY3" fmla="*/ 3428998 h 3429000"/>
              <a:gd name="connsiteX4" fmla="*/ 18886 w 3447886"/>
              <a:gd name="connsiteY4" fmla="*/ 943426 h 3429000"/>
              <a:gd name="connsiteX5" fmla="*/ 0 w 3447886"/>
              <a:gd name="connsiteY5" fmla="*/ 944380 h 3429000"/>
              <a:gd name="connsiteX6" fmla="*/ 0 w 3447886"/>
              <a:gd name="connsiteY6" fmla="*/ 478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7886" h="3429000">
                <a:moveTo>
                  <a:pt x="18886" y="0"/>
                </a:moveTo>
                <a:cubicBezTo>
                  <a:pt x="1912670" y="0"/>
                  <a:pt x="3447886" y="1535216"/>
                  <a:pt x="3447886" y="3429000"/>
                </a:cubicBezTo>
                <a:lnTo>
                  <a:pt x="2504457" y="3429000"/>
                </a:lnTo>
                <a:lnTo>
                  <a:pt x="2504457" y="3428998"/>
                </a:lnTo>
                <a:cubicBezTo>
                  <a:pt x="2504457" y="2056255"/>
                  <a:pt x="1391629" y="943426"/>
                  <a:pt x="18886" y="943426"/>
                </a:cubicBezTo>
                <a:lnTo>
                  <a:pt x="0" y="944380"/>
                </a:lnTo>
                <a:lnTo>
                  <a:pt x="0" y="478"/>
                </a:lnTo>
                <a:close/>
              </a:path>
            </a:pathLst>
          </a:custGeom>
          <a:solidFill>
            <a:srgbClr val="9703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34" name="Forma libre: forma 33">
            <a:extLst>
              <a:ext uri="{FF2B5EF4-FFF2-40B4-BE49-F238E27FC236}">
                <a16:creationId xmlns:a16="http://schemas.microsoft.com/office/drawing/2014/main" id="{46AC1D18-A740-4B97-81C2-954D472B4A2A}"/>
              </a:ext>
            </a:extLst>
          </p:cNvPr>
          <p:cNvSpPr/>
          <p:nvPr userDrawn="1"/>
        </p:nvSpPr>
        <p:spPr>
          <a:xfrm rot="10800000">
            <a:off x="8744841" y="0"/>
            <a:ext cx="3447159" cy="3400251"/>
          </a:xfrm>
          <a:custGeom>
            <a:avLst/>
            <a:gdLst>
              <a:gd name="connsiteX0" fmla="*/ 3447159 w 3447159"/>
              <a:gd name="connsiteY0" fmla="*/ 3400251 h 3400251"/>
              <a:gd name="connsiteX1" fmla="*/ 2503005 w 3447159"/>
              <a:gd name="connsiteY1" fmla="*/ 3400251 h 3400251"/>
              <a:gd name="connsiteX2" fmla="*/ 2491624 w 3447159"/>
              <a:gd name="connsiteY2" fmla="*/ 3174863 h 3400251"/>
              <a:gd name="connsiteX3" fmla="*/ 18886 w 3447159"/>
              <a:gd name="connsiteY3" fmla="*/ 943426 h 3400251"/>
              <a:gd name="connsiteX4" fmla="*/ 0 w 3447159"/>
              <a:gd name="connsiteY4" fmla="*/ 944380 h 3400251"/>
              <a:gd name="connsiteX5" fmla="*/ 0 w 3447159"/>
              <a:gd name="connsiteY5" fmla="*/ 478 h 3400251"/>
              <a:gd name="connsiteX6" fmla="*/ 18886 w 3447159"/>
              <a:gd name="connsiteY6" fmla="*/ 0 h 3400251"/>
              <a:gd name="connsiteX7" fmla="*/ 3443424 w 3447159"/>
              <a:gd name="connsiteY7" fmla="*/ 3252544 h 340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7159" h="3400251">
                <a:moveTo>
                  <a:pt x="3447159" y="3400251"/>
                </a:moveTo>
                <a:lnTo>
                  <a:pt x="2503005" y="3400251"/>
                </a:lnTo>
                <a:lnTo>
                  <a:pt x="2491624" y="3174863"/>
                </a:lnTo>
                <a:cubicBezTo>
                  <a:pt x="2364338" y="1921498"/>
                  <a:pt x="1305833" y="943426"/>
                  <a:pt x="18886" y="943426"/>
                </a:cubicBezTo>
                <a:lnTo>
                  <a:pt x="0" y="944380"/>
                </a:lnTo>
                <a:lnTo>
                  <a:pt x="0" y="478"/>
                </a:lnTo>
                <a:lnTo>
                  <a:pt x="18886" y="0"/>
                </a:lnTo>
                <a:cubicBezTo>
                  <a:pt x="1853489" y="0"/>
                  <a:pt x="3351585" y="1440764"/>
                  <a:pt x="3443424" y="3252544"/>
                </a:cubicBezTo>
                <a:close/>
              </a:path>
            </a:pathLst>
          </a:custGeom>
          <a:solidFill>
            <a:srgbClr val="9703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35" name="Forma libre: forma 34">
            <a:extLst>
              <a:ext uri="{FF2B5EF4-FFF2-40B4-BE49-F238E27FC236}">
                <a16:creationId xmlns:a16="http://schemas.microsoft.com/office/drawing/2014/main" id="{DF0D41B5-75CF-4C07-BF64-9F89EE230CCA}"/>
              </a:ext>
            </a:extLst>
          </p:cNvPr>
          <p:cNvSpPr/>
          <p:nvPr userDrawn="1"/>
        </p:nvSpPr>
        <p:spPr>
          <a:xfrm rot="10800000" flipV="1">
            <a:off x="-1400" y="351314"/>
            <a:ext cx="399851" cy="399851"/>
          </a:xfrm>
          <a:custGeom>
            <a:avLst/>
            <a:gdLst>
              <a:gd name="connsiteX0" fmla="*/ 399851 w 399851"/>
              <a:gd name="connsiteY0" fmla="*/ 0 h 399851"/>
              <a:gd name="connsiteX1" fmla="*/ 0 w 399851"/>
              <a:gd name="connsiteY1" fmla="*/ 399851 h 399851"/>
              <a:gd name="connsiteX2" fmla="*/ 202244 w 399851"/>
              <a:gd name="connsiteY2" fmla="*/ 399851 h 399851"/>
              <a:gd name="connsiteX3" fmla="*/ 204486 w 399851"/>
              <a:gd name="connsiteY3" fmla="*/ 377610 h 399851"/>
              <a:gd name="connsiteX4" fmla="*/ 381799 w 399851"/>
              <a:gd name="connsiteY4" fmla="*/ 200297 h 399851"/>
              <a:gd name="connsiteX5" fmla="*/ 399851 w 399851"/>
              <a:gd name="connsiteY5" fmla="*/ 198477 h 399851"/>
              <a:gd name="connsiteX6" fmla="*/ 399851 w 399851"/>
              <a:gd name="connsiteY6" fmla="*/ 0 h 39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851" h="399851">
                <a:moveTo>
                  <a:pt x="399851" y="0"/>
                </a:moveTo>
                <a:cubicBezTo>
                  <a:pt x="179020" y="0"/>
                  <a:pt x="0" y="179019"/>
                  <a:pt x="0" y="399851"/>
                </a:cubicBezTo>
                <a:lnTo>
                  <a:pt x="202244" y="399851"/>
                </a:lnTo>
                <a:lnTo>
                  <a:pt x="204486" y="377610"/>
                </a:lnTo>
                <a:cubicBezTo>
                  <a:pt x="222698" y="288609"/>
                  <a:pt x="292798" y="218509"/>
                  <a:pt x="381799" y="200297"/>
                </a:cubicBezTo>
                <a:lnTo>
                  <a:pt x="399851" y="198477"/>
                </a:lnTo>
                <a:lnTo>
                  <a:pt x="399851" y="0"/>
                </a:lnTo>
                <a:close/>
              </a:path>
            </a:pathLst>
          </a:custGeom>
          <a:solidFill>
            <a:schemeClr val="accent5"/>
          </a:solidFill>
          <a:ln w="857" cap="flat">
            <a:noFill/>
            <a:prstDash val="solid"/>
            <a:miter/>
          </a:ln>
        </p:spPr>
        <p:txBody>
          <a:bodyPr rtlCol="0" anchor="ctr"/>
          <a:lstStyle/>
          <a:p>
            <a:endParaRPr lang="es-AR"/>
          </a:p>
        </p:txBody>
      </p:sp>
      <p:sp>
        <p:nvSpPr>
          <p:cNvPr id="36" name="Forma libre: forma 35">
            <a:extLst>
              <a:ext uri="{FF2B5EF4-FFF2-40B4-BE49-F238E27FC236}">
                <a16:creationId xmlns:a16="http://schemas.microsoft.com/office/drawing/2014/main" id="{FFA91D2E-EE07-4243-9450-A7FA6205417B}"/>
              </a:ext>
            </a:extLst>
          </p:cNvPr>
          <p:cNvSpPr/>
          <p:nvPr userDrawn="1"/>
        </p:nvSpPr>
        <p:spPr>
          <a:xfrm rot="16200000" flipV="1">
            <a:off x="-1400" y="751165"/>
            <a:ext cx="399851" cy="399851"/>
          </a:xfrm>
          <a:custGeom>
            <a:avLst/>
            <a:gdLst>
              <a:gd name="connsiteX0" fmla="*/ 399851 w 399851"/>
              <a:gd name="connsiteY0" fmla="*/ 0 h 399851"/>
              <a:gd name="connsiteX1" fmla="*/ 0 w 399851"/>
              <a:gd name="connsiteY1" fmla="*/ 399851 h 399851"/>
              <a:gd name="connsiteX2" fmla="*/ 202244 w 399851"/>
              <a:gd name="connsiteY2" fmla="*/ 399851 h 399851"/>
              <a:gd name="connsiteX3" fmla="*/ 204486 w 399851"/>
              <a:gd name="connsiteY3" fmla="*/ 377610 h 399851"/>
              <a:gd name="connsiteX4" fmla="*/ 381799 w 399851"/>
              <a:gd name="connsiteY4" fmla="*/ 200297 h 399851"/>
              <a:gd name="connsiteX5" fmla="*/ 399851 w 399851"/>
              <a:gd name="connsiteY5" fmla="*/ 198477 h 399851"/>
              <a:gd name="connsiteX6" fmla="*/ 399851 w 399851"/>
              <a:gd name="connsiteY6" fmla="*/ 0 h 39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851" h="399851">
                <a:moveTo>
                  <a:pt x="399851" y="0"/>
                </a:moveTo>
                <a:cubicBezTo>
                  <a:pt x="179020" y="0"/>
                  <a:pt x="0" y="179019"/>
                  <a:pt x="0" y="399851"/>
                </a:cubicBezTo>
                <a:lnTo>
                  <a:pt x="202244" y="399851"/>
                </a:lnTo>
                <a:lnTo>
                  <a:pt x="204486" y="377610"/>
                </a:lnTo>
                <a:cubicBezTo>
                  <a:pt x="222698" y="288609"/>
                  <a:pt x="292798" y="218509"/>
                  <a:pt x="381799" y="200297"/>
                </a:cubicBezTo>
                <a:lnTo>
                  <a:pt x="399851" y="198477"/>
                </a:lnTo>
                <a:lnTo>
                  <a:pt x="399851" y="0"/>
                </a:lnTo>
                <a:close/>
              </a:path>
            </a:pathLst>
          </a:custGeom>
          <a:solidFill>
            <a:schemeClr val="accent3"/>
          </a:solidFill>
          <a:ln w="857" cap="flat">
            <a:noFill/>
            <a:prstDash val="solid"/>
            <a:miter/>
          </a:ln>
        </p:spPr>
        <p:txBody>
          <a:bodyPr rtlCol="0" anchor="ctr"/>
          <a:lstStyle/>
          <a:p>
            <a:endParaRPr lang="es-AR"/>
          </a:p>
        </p:txBody>
      </p:sp>
      <p:pic>
        <p:nvPicPr>
          <p:cNvPr id="3" name="Imagen 2">
            <a:extLst>
              <a:ext uri="{FF2B5EF4-FFF2-40B4-BE49-F238E27FC236}">
                <a16:creationId xmlns:a16="http://schemas.microsoft.com/office/drawing/2014/main" id="{BB96219F-3E28-57BA-67CC-B364A193E479}"/>
              </a:ext>
            </a:extLst>
          </p:cNvPr>
          <p:cNvPicPr>
            <a:picLocks noChangeAspect="1"/>
          </p:cNvPicPr>
          <p:nvPr userDrawn="1"/>
        </p:nvPicPr>
        <p:blipFill>
          <a:blip r:embed="rId2">
            <a:lum bright="70000" contrast="-70000"/>
          </a:blip>
          <a:stretch>
            <a:fillRect/>
          </a:stretch>
        </p:blipFill>
        <p:spPr>
          <a:xfrm>
            <a:off x="10222821" y="351314"/>
            <a:ext cx="1969179" cy="701101"/>
          </a:xfrm>
          <a:prstGeom prst="rect">
            <a:avLst/>
          </a:prstGeom>
        </p:spPr>
      </p:pic>
    </p:spTree>
    <p:extLst>
      <p:ext uri="{BB962C8B-B14F-4D97-AF65-F5344CB8AC3E}">
        <p14:creationId xmlns:p14="http://schemas.microsoft.com/office/powerpoint/2010/main" val="3197394288"/>
      </p:ext>
    </p:extLst>
  </p:cSld>
  <p:clrMapOvr>
    <a:masterClrMapping/>
  </p:clrMapOvr>
  <p:extLst>
    <p:ext uri="{DCECCB84-F9BA-43D5-87BE-67443E8EF086}">
      <p15:sldGuideLst xmlns:p15="http://schemas.microsoft.com/office/powerpoint/2012/main">
        <p15:guide id="1" pos="7298">
          <p15:clr>
            <a:srgbClr val="FBAE40"/>
          </p15:clr>
        </p15:guide>
        <p15:guide id="2" pos="366">
          <p15:clr>
            <a:srgbClr val="FBAE40"/>
          </p15:clr>
        </p15:guide>
        <p15:guide id="3"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sp>
        <p:nvSpPr>
          <p:cNvPr id="91" name="Rectángulo 90">
            <a:extLst>
              <a:ext uri="{FF2B5EF4-FFF2-40B4-BE49-F238E27FC236}">
                <a16:creationId xmlns:a16="http://schemas.microsoft.com/office/drawing/2014/main" id="{2FAAC06C-EABE-42FF-9D25-3B417B14147C}"/>
              </a:ext>
            </a:extLst>
          </p:cNvPr>
          <p:cNvSpPr/>
          <p:nvPr userDrawn="1"/>
        </p:nvSpPr>
        <p:spPr>
          <a:xfrm>
            <a:off x="0" y="0"/>
            <a:ext cx="12192000" cy="6858002"/>
          </a:xfrm>
          <a:prstGeom prst="rect">
            <a:avLst/>
          </a:prstGeom>
          <a:gradFill flip="none" rotWithShape="1">
            <a:gsLst>
              <a:gs pos="0">
                <a:srgbClr val="840243"/>
              </a:gs>
              <a:gs pos="50000">
                <a:schemeClr val="accent1"/>
              </a:gs>
              <a:gs pos="100000">
                <a:srgbClr val="B9035E"/>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1" name="Marcador de texto 11">
            <a:extLst>
              <a:ext uri="{FF2B5EF4-FFF2-40B4-BE49-F238E27FC236}">
                <a16:creationId xmlns:a16="http://schemas.microsoft.com/office/drawing/2014/main" id="{D4BAD14F-7BFC-4EED-85F1-90A5009A536C}"/>
              </a:ext>
            </a:extLst>
          </p:cNvPr>
          <p:cNvSpPr>
            <a:spLocks noGrp="1"/>
          </p:cNvSpPr>
          <p:nvPr>
            <p:ph type="body" sz="quarter" idx="10" hasCustomPrompt="1"/>
          </p:nvPr>
        </p:nvSpPr>
        <p:spPr>
          <a:xfrm>
            <a:off x="479550" y="400449"/>
            <a:ext cx="5417398" cy="482724"/>
          </a:xfrm>
        </p:spPr>
        <p:txBody>
          <a:bodyPr>
            <a:normAutofit/>
          </a:bodyPr>
          <a:lstStyle>
            <a:lvl1pPr marL="0" indent="0" algn="l">
              <a:spcBef>
                <a:spcPts val="0"/>
              </a:spcBef>
              <a:buFontTx/>
              <a:buNone/>
              <a:defRPr sz="2800" b="1">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Título</a:t>
            </a:r>
            <a:endParaRPr lang="es-AR"/>
          </a:p>
        </p:txBody>
      </p:sp>
      <p:sp>
        <p:nvSpPr>
          <p:cNvPr id="62" name="Marcador de texto 11">
            <a:extLst>
              <a:ext uri="{FF2B5EF4-FFF2-40B4-BE49-F238E27FC236}">
                <a16:creationId xmlns:a16="http://schemas.microsoft.com/office/drawing/2014/main" id="{940BD508-0EE4-46B1-9669-8914787B0DB1}"/>
              </a:ext>
            </a:extLst>
          </p:cNvPr>
          <p:cNvSpPr>
            <a:spLocks noGrp="1"/>
          </p:cNvSpPr>
          <p:nvPr>
            <p:ph type="body" sz="quarter" idx="11" hasCustomPrompt="1"/>
          </p:nvPr>
        </p:nvSpPr>
        <p:spPr>
          <a:xfrm>
            <a:off x="479550" y="846256"/>
            <a:ext cx="5417398" cy="482724"/>
          </a:xfrm>
        </p:spPr>
        <p:txBody>
          <a:bodyPr>
            <a:normAutofit/>
          </a:bodyPr>
          <a:lstStyle>
            <a:lvl1pPr marL="0" indent="0" algn="l">
              <a:spcBef>
                <a:spcPts val="0"/>
              </a:spcBef>
              <a:buFontTx/>
              <a:buNone/>
              <a:defRPr sz="1800" b="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s-ES"/>
              <a:t>Subtítulo</a:t>
            </a:r>
            <a:endParaRPr lang="es-AR"/>
          </a:p>
        </p:txBody>
      </p:sp>
      <p:sp>
        <p:nvSpPr>
          <p:cNvPr id="93" name="Forma libre: forma 92">
            <a:extLst>
              <a:ext uri="{FF2B5EF4-FFF2-40B4-BE49-F238E27FC236}">
                <a16:creationId xmlns:a16="http://schemas.microsoft.com/office/drawing/2014/main" id="{A3A51440-A5F6-4875-A03F-D571485BE631}"/>
              </a:ext>
            </a:extLst>
          </p:cNvPr>
          <p:cNvSpPr/>
          <p:nvPr userDrawn="1"/>
        </p:nvSpPr>
        <p:spPr>
          <a:xfrm>
            <a:off x="0" y="3429000"/>
            <a:ext cx="3447886" cy="3429000"/>
          </a:xfrm>
          <a:custGeom>
            <a:avLst/>
            <a:gdLst>
              <a:gd name="connsiteX0" fmla="*/ 18886 w 3447886"/>
              <a:gd name="connsiteY0" fmla="*/ 0 h 3429000"/>
              <a:gd name="connsiteX1" fmla="*/ 3447886 w 3447886"/>
              <a:gd name="connsiteY1" fmla="*/ 3429000 h 3429000"/>
              <a:gd name="connsiteX2" fmla="*/ 2504457 w 3447886"/>
              <a:gd name="connsiteY2" fmla="*/ 3429000 h 3429000"/>
              <a:gd name="connsiteX3" fmla="*/ 2504457 w 3447886"/>
              <a:gd name="connsiteY3" fmla="*/ 3428998 h 3429000"/>
              <a:gd name="connsiteX4" fmla="*/ 18886 w 3447886"/>
              <a:gd name="connsiteY4" fmla="*/ 943426 h 3429000"/>
              <a:gd name="connsiteX5" fmla="*/ 0 w 3447886"/>
              <a:gd name="connsiteY5" fmla="*/ 944380 h 3429000"/>
              <a:gd name="connsiteX6" fmla="*/ 0 w 3447886"/>
              <a:gd name="connsiteY6" fmla="*/ 478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7886" h="3429000">
                <a:moveTo>
                  <a:pt x="18886" y="0"/>
                </a:moveTo>
                <a:cubicBezTo>
                  <a:pt x="1912670" y="0"/>
                  <a:pt x="3447886" y="1535216"/>
                  <a:pt x="3447886" y="3429000"/>
                </a:cubicBezTo>
                <a:lnTo>
                  <a:pt x="2504457" y="3429000"/>
                </a:lnTo>
                <a:lnTo>
                  <a:pt x="2504457" y="3428998"/>
                </a:lnTo>
                <a:cubicBezTo>
                  <a:pt x="2504457" y="2056255"/>
                  <a:pt x="1391629" y="943426"/>
                  <a:pt x="18886" y="943426"/>
                </a:cubicBezTo>
                <a:lnTo>
                  <a:pt x="0" y="944380"/>
                </a:lnTo>
                <a:lnTo>
                  <a:pt x="0" y="478"/>
                </a:lnTo>
                <a:close/>
              </a:path>
            </a:pathLst>
          </a:custGeom>
          <a:solidFill>
            <a:srgbClr val="9703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92" name="Forma libre: forma 91">
            <a:extLst>
              <a:ext uri="{FF2B5EF4-FFF2-40B4-BE49-F238E27FC236}">
                <a16:creationId xmlns:a16="http://schemas.microsoft.com/office/drawing/2014/main" id="{5D732B67-9557-48B0-8B08-C1AFF1562AC2}"/>
              </a:ext>
            </a:extLst>
          </p:cNvPr>
          <p:cNvSpPr/>
          <p:nvPr userDrawn="1"/>
        </p:nvSpPr>
        <p:spPr>
          <a:xfrm rot="10800000">
            <a:off x="8744841" y="0"/>
            <a:ext cx="3447159" cy="3400251"/>
          </a:xfrm>
          <a:custGeom>
            <a:avLst/>
            <a:gdLst>
              <a:gd name="connsiteX0" fmla="*/ 3447159 w 3447159"/>
              <a:gd name="connsiteY0" fmla="*/ 3400251 h 3400251"/>
              <a:gd name="connsiteX1" fmla="*/ 2503005 w 3447159"/>
              <a:gd name="connsiteY1" fmla="*/ 3400251 h 3400251"/>
              <a:gd name="connsiteX2" fmla="*/ 2491624 w 3447159"/>
              <a:gd name="connsiteY2" fmla="*/ 3174863 h 3400251"/>
              <a:gd name="connsiteX3" fmla="*/ 18886 w 3447159"/>
              <a:gd name="connsiteY3" fmla="*/ 943426 h 3400251"/>
              <a:gd name="connsiteX4" fmla="*/ 0 w 3447159"/>
              <a:gd name="connsiteY4" fmla="*/ 944380 h 3400251"/>
              <a:gd name="connsiteX5" fmla="*/ 0 w 3447159"/>
              <a:gd name="connsiteY5" fmla="*/ 478 h 3400251"/>
              <a:gd name="connsiteX6" fmla="*/ 18886 w 3447159"/>
              <a:gd name="connsiteY6" fmla="*/ 0 h 3400251"/>
              <a:gd name="connsiteX7" fmla="*/ 3443424 w 3447159"/>
              <a:gd name="connsiteY7" fmla="*/ 3252544 h 340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7159" h="3400251">
                <a:moveTo>
                  <a:pt x="3447159" y="3400251"/>
                </a:moveTo>
                <a:lnTo>
                  <a:pt x="2503005" y="3400251"/>
                </a:lnTo>
                <a:lnTo>
                  <a:pt x="2491624" y="3174863"/>
                </a:lnTo>
                <a:cubicBezTo>
                  <a:pt x="2364338" y="1921498"/>
                  <a:pt x="1305833" y="943426"/>
                  <a:pt x="18886" y="943426"/>
                </a:cubicBezTo>
                <a:lnTo>
                  <a:pt x="0" y="944380"/>
                </a:lnTo>
                <a:lnTo>
                  <a:pt x="0" y="478"/>
                </a:lnTo>
                <a:lnTo>
                  <a:pt x="18886" y="0"/>
                </a:lnTo>
                <a:cubicBezTo>
                  <a:pt x="1853489" y="0"/>
                  <a:pt x="3351585" y="1440764"/>
                  <a:pt x="3443424" y="3252544"/>
                </a:cubicBezTo>
                <a:close/>
              </a:path>
            </a:pathLst>
          </a:custGeom>
          <a:solidFill>
            <a:srgbClr val="B803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34" name="Forma libre: forma 33">
            <a:extLst>
              <a:ext uri="{FF2B5EF4-FFF2-40B4-BE49-F238E27FC236}">
                <a16:creationId xmlns:a16="http://schemas.microsoft.com/office/drawing/2014/main" id="{65BCF165-F17D-4EFB-9900-5CC38C7DD169}"/>
              </a:ext>
            </a:extLst>
          </p:cNvPr>
          <p:cNvSpPr/>
          <p:nvPr userDrawn="1"/>
        </p:nvSpPr>
        <p:spPr>
          <a:xfrm rot="10800000" flipV="1">
            <a:off x="-1400" y="351314"/>
            <a:ext cx="399851" cy="399851"/>
          </a:xfrm>
          <a:custGeom>
            <a:avLst/>
            <a:gdLst>
              <a:gd name="connsiteX0" fmla="*/ 399851 w 399851"/>
              <a:gd name="connsiteY0" fmla="*/ 0 h 399851"/>
              <a:gd name="connsiteX1" fmla="*/ 0 w 399851"/>
              <a:gd name="connsiteY1" fmla="*/ 399851 h 399851"/>
              <a:gd name="connsiteX2" fmla="*/ 202244 w 399851"/>
              <a:gd name="connsiteY2" fmla="*/ 399851 h 399851"/>
              <a:gd name="connsiteX3" fmla="*/ 204486 w 399851"/>
              <a:gd name="connsiteY3" fmla="*/ 377610 h 399851"/>
              <a:gd name="connsiteX4" fmla="*/ 381799 w 399851"/>
              <a:gd name="connsiteY4" fmla="*/ 200297 h 399851"/>
              <a:gd name="connsiteX5" fmla="*/ 399851 w 399851"/>
              <a:gd name="connsiteY5" fmla="*/ 198477 h 399851"/>
              <a:gd name="connsiteX6" fmla="*/ 399851 w 399851"/>
              <a:gd name="connsiteY6" fmla="*/ 0 h 39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851" h="399851">
                <a:moveTo>
                  <a:pt x="399851" y="0"/>
                </a:moveTo>
                <a:cubicBezTo>
                  <a:pt x="179020" y="0"/>
                  <a:pt x="0" y="179019"/>
                  <a:pt x="0" y="399851"/>
                </a:cubicBezTo>
                <a:lnTo>
                  <a:pt x="202244" y="399851"/>
                </a:lnTo>
                <a:lnTo>
                  <a:pt x="204486" y="377610"/>
                </a:lnTo>
                <a:cubicBezTo>
                  <a:pt x="222698" y="288609"/>
                  <a:pt x="292798" y="218509"/>
                  <a:pt x="381799" y="200297"/>
                </a:cubicBezTo>
                <a:lnTo>
                  <a:pt x="399851" y="198477"/>
                </a:lnTo>
                <a:lnTo>
                  <a:pt x="399851" y="0"/>
                </a:lnTo>
                <a:close/>
              </a:path>
            </a:pathLst>
          </a:custGeom>
          <a:solidFill>
            <a:schemeClr val="accent5"/>
          </a:solidFill>
          <a:ln w="857" cap="flat">
            <a:noFill/>
            <a:prstDash val="solid"/>
            <a:miter/>
          </a:ln>
        </p:spPr>
        <p:txBody>
          <a:bodyPr rtlCol="0" anchor="ctr"/>
          <a:lstStyle/>
          <a:p>
            <a:endParaRPr lang="es-AR"/>
          </a:p>
        </p:txBody>
      </p:sp>
      <p:sp>
        <p:nvSpPr>
          <p:cNvPr id="35" name="Forma libre: forma 34">
            <a:extLst>
              <a:ext uri="{FF2B5EF4-FFF2-40B4-BE49-F238E27FC236}">
                <a16:creationId xmlns:a16="http://schemas.microsoft.com/office/drawing/2014/main" id="{8F2BDD6E-6E56-4420-9B14-9DFB498362C2}"/>
              </a:ext>
            </a:extLst>
          </p:cNvPr>
          <p:cNvSpPr/>
          <p:nvPr userDrawn="1"/>
        </p:nvSpPr>
        <p:spPr>
          <a:xfrm rot="16200000" flipV="1">
            <a:off x="-1400" y="751165"/>
            <a:ext cx="399851" cy="399851"/>
          </a:xfrm>
          <a:custGeom>
            <a:avLst/>
            <a:gdLst>
              <a:gd name="connsiteX0" fmla="*/ 399851 w 399851"/>
              <a:gd name="connsiteY0" fmla="*/ 0 h 399851"/>
              <a:gd name="connsiteX1" fmla="*/ 0 w 399851"/>
              <a:gd name="connsiteY1" fmla="*/ 399851 h 399851"/>
              <a:gd name="connsiteX2" fmla="*/ 202244 w 399851"/>
              <a:gd name="connsiteY2" fmla="*/ 399851 h 399851"/>
              <a:gd name="connsiteX3" fmla="*/ 204486 w 399851"/>
              <a:gd name="connsiteY3" fmla="*/ 377610 h 399851"/>
              <a:gd name="connsiteX4" fmla="*/ 381799 w 399851"/>
              <a:gd name="connsiteY4" fmla="*/ 200297 h 399851"/>
              <a:gd name="connsiteX5" fmla="*/ 399851 w 399851"/>
              <a:gd name="connsiteY5" fmla="*/ 198477 h 399851"/>
              <a:gd name="connsiteX6" fmla="*/ 399851 w 399851"/>
              <a:gd name="connsiteY6" fmla="*/ 0 h 39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851" h="399851">
                <a:moveTo>
                  <a:pt x="399851" y="0"/>
                </a:moveTo>
                <a:cubicBezTo>
                  <a:pt x="179020" y="0"/>
                  <a:pt x="0" y="179019"/>
                  <a:pt x="0" y="399851"/>
                </a:cubicBezTo>
                <a:lnTo>
                  <a:pt x="202244" y="399851"/>
                </a:lnTo>
                <a:lnTo>
                  <a:pt x="204486" y="377610"/>
                </a:lnTo>
                <a:cubicBezTo>
                  <a:pt x="222698" y="288609"/>
                  <a:pt x="292798" y="218509"/>
                  <a:pt x="381799" y="200297"/>
                </a:cubicBezTo>
                <a:lnTo>
                  <a:pt x="399851" y="198477"/>
                </a:lnTo>
                <a:lnTo>
                  <a:pt x="399851" y="0"/>
                </a:lnTo>
                <a:close/>
              </a:path>
            </a:pathLst>
          </a:custGeom>
          <a:solidFill>
            <a:schemeClr val="accent3"/>
          </a:solidFill>
          <a:ln w="857" cap="flat">
            <a:noFill/>
            <a:prstDash val="solid"/>
            <a:miter/>
          </a:ln>
        </p:spPr>
        <p:txBody>
          <a:bodyPr rtlCol="0" anchor="ctr"/>
          <a:lstStyle/>
          <a:p>
            <a:endParaRPr lang="es-AR"/>
          </a:p>
        </p:txBody>
      </p:sp>
      <p:pic>
        <p:nvPicPr>
          <p:cNvPr id="2" name="Imagen 1">
            <a:extLst>
              <a:ext uri="{FF2B5EF4-FFF2-40B4-BE49-F238E27FC236}">
                <a16:creationId xmlns:a16="http://schemas.microsoft.com/office/drawing/2014/main" id="{9F9A2DB7-6757-4BFB-ED5F-3E5063C8D77F}"/>
              </a:ext>
            </a:extLst>
          </p:cNvPr>
          <p:cNvPicPr>
            <a:picLocks noChangeAspect="1"/>
          </p:cNvPicPr>
          <p:nvPr userDrawn="1"/>
        </p:nvPicPr>
        <p:blipFill>
          <a:blip r:embed="rId2">
            <a:lum bright="70000" contrast="-70000"/>
          </a:blip>
          <a:stretch>
            <a:fillRect/>
          </a:stretch>
        </p:blipFill>
        <p:spPr>
          <a:xfrm>
            <a:off x="10222821" y="351314"/>
            <a:ext cx="1969179" cy="701101"/>
          </a:xfrm>
          <a:prstGeom prst="rect">
            <a:avLst/>
          </a:prstGeom>
        </p:spPr>
      </p:pic>
    </p:spTree>
    <p:extLst>
      <p:ext uri="{BB962C8B-B14F-4D97-AF65-F5344CB8AC3E}">
        <p14:creationId xmlns:p14="http://schemas.microsoft.com/office/powerpoint/2010/main" val="599886217"/>
      </p:ext>
    </p:extLst>
  </p:cSld>
  <p:clrMapOvr>
    <a:masterClrMapping/>
  </p:clrMapOvr>
  <p:extLst>
    <p:ext uri="{DCECCB84-F9BA-43D5-87BE-67443E8EF086}">
      <p15:sldGuideLst xmlns:p15="http://schemas.microsoft.com/office/powerpoint/2012/main">
        <p15:guide id="1" pos="7298">
          <p15:clr>
            <a:srgbClr val="FBAE40"/>
          </p15:clr>
        </p15:guide>
        <p15:guide id="2" pos="366">
          <p15:clr>
            <a:srgbClr val="FBAE40"/>
          </p15:clr>
        </p15:guide>
        <p15:guide id="3"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3B0214D-6B6B-4C76-95FE-B54576FF43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B92A4728-A467-4F08-B63B-EB7369FA2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37A91F8B-8477-4508-9DA4-353D634738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40E39-AB8E-4185-AE8F-CBC9CE78D8A7}" type="datetimeFigureOut">
              <a:rPr lang="es-AR" smtClean="0"/>
              <a:t>06/03/2026</a:t>
            </a:fld>
            <a:endParaRPr lang="es-AR"/>
          </a:p>
        </p:txBody>
      </p:sp>
      <p:sp>
        <p:nvSpPr>
          <p:cNvPr id="5" name="Marcador de pie de página 4">
            <a:extLst>
              <a:ext uri="{FF2B5EF4-FFF2-40B4-BE49-F238E27FC236}">
                <a16:creationId xmlns:a16="http://schemas.microsoft.com/office/drawing/2014/main" id="{EF2C03B1-8BC7-4F51-BD3C-E08714726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CAB959C7-5054-4CFB-AB75-8C271F914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FD62B-1496-4605-A02F-4C7B6F432DB5}" type="slidenum">
              <a:rPr lang="es-AR" smtClean="0"/>
              <a:t>‹Nº›</a:t>
            </a:fld>
            <a:endParaRPr lang="es-AR"/>
          </a:p>
        </p:txBody>
      </p:sp>
    </p:spTree>
    <p:extLst>
      <p:ext uri="{BB962C8B-B14F-4D97-AF65-F5344CB8AC3E}">
        <p14:creationId xmlns:p14="http://schemas.microsoft.com/office/powerpoint/2010/main" val="9228088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28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reclamosalquiler@sancorseguros.com.u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mailto:segurodealquiler@sancorseguros.com.uy"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201DEAD1-673D-B0F7-C5C8-4FC1E6E0EA8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7200" y="0"/>
            <a:ext cx="11729208" cy="6858000"/>
          </a:xfrm>
          <a:prstGeom prst="rect">
            <a:avLst/>
          </a:prstGeom>
        </p:spPr>
      </p:pic>
      <p:sp>
        <p:nvSpPr>
          <p:cNvPr id="9" name="Rectángulo 8">
            <a:extLst>
              <a:ext uri="{FF2B5EF4-FFF2-40B4-BE49-F238E27FC236}">
                <a16:creationId xmlns:a16="http://schemas.microsoft.com/office/drawing/2014/main" id="{66DC309B-0095-E06C-D0D8-45E3DCFA51FB}"/>
              </a:ext>
            </a:extLst>
          </p:cNvPr>
          <p:cNvSpPr/>
          <p:nvPr/>
        </p:nvSpPr>
        <p:spPr>
          <a:xfrm rot="5400000">
            <a:off x="2890779" y="-2443223"/>
            <a:ext cx="6867644" cy="11734802"/>
          </a:xfrm>
          <a:prstGeom prst="rect">
            <a:avLst/>
          </a:prstGeom>
          <a:solidFill>
            <a:srgbClr val="1F1B1A">
              <a:alpha val="8292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ángulo 2">
            <a:extLst>
              <a:ext uri="{FF2B5EF4-FFF2-40B4-BE49-F238E27FC236}">
                <a16:creationId xmlns:a16="http://schemas.microsoft.com/office/drawing/2014/main" id="{34C81D83-E08E-63A9-6A79-8FF703FF83FC}"/>
              </a:ext>
            </a:extLst>
          </p:cNvPr>
          <p:cNvSpPr/>
          <p:nvPr/>
        </p:nvSpPr>
        <p:spPr>
          <a:xfrm>
            <a:off x="0" y="1750979"/>
            <a:ext cx="457200" cy="5107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CC7567E9-C83C-D4D2-B16D-80F6CD5CF98E}"/>
              </a:ext>
            </a:extLst>
          </p:cNvPr>
          <p:cNvSpPr/>
          <p:nvPr/>
        </p:nvSpPr>
        <p:spPr>
          <a:xfrm rot="5400000">
            <a:off x="11470531" y="5436144"/>
            <a:ext cx="321015" cy="11219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05A2986E-7C6D-FB69-4FC2-8B718DF9A625}"/>
              </a:ext>
            </a:extLst>
          </p:cNvPr>
          <p:cNvSpPr txBox="1"/>
          <p:nvPr/>
        </p:nvSpPr>
        <p:spPr>
          <a:xfrm>
            <a:off x="3813048" y="2048483"/>
            <a:ext cx="493299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Y" sz="6600" b="1" i="0" u="none" strike="noStrike" kern="1200" cap="none" spc="0" normalizeH="0" baseline="0" noProof="0" dirty="0">
                <a:ln>
                  <a:noFill/>
                </a:ln>
                <a:solidFill>
                  <a:prstClr val="white"/>
                </a:solidFill>
                <a:effectLst/>
                <a:uLnTx/>
                <a:uFillTx/>
                <a:latin typeface="Arial Black" panose="020B0604020202020204" pitchFamily="34" charset="0"/>
                <a:ea typeface="+mn-ea"/>
                <a:cs typeface="Arial Black" panose="020B0604020202020204" pitchFamily="34" charset="0"/>
              </a:rPr>
              <a:t>SANCOR</a:t>
            </a:r>
          </a:p>
        </p:txBody>
      </p:sp>
      <p:sp>
        <p:nvSpPr>
          <p:cNvPr id="8" name="CuadroTexto 7">
            <a:extLst>
              <a:ext uri="{FF2B5EF4-FFF2-40B4-BE49-F238E27FC236}">
                <a16:creationId xmlns:a16="http://schemas.microsoft.com/office/drawing/2014/main" id="{7B85C77F-400F-01A7-1019-D535D454583F}"/>
              </a:ext>
            </a:extLst>
          </p:cNvPr>
          <p:cNvSpPr txBox="1"/>
          <p:nvPr/>
        </p:nvSpPr>
        <p:spPr>
          <a:xfrm>
            <a:off x="3813048" y="2757877"/>
            <a:ext cx="474268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Y" sz="6600" b="1" i="0" u="none" strike="noStrike" kern="1200" cap="none" spc="0" normalizeH="0" baseline="0" noProof="0" dirty="0">
                <a:ln>
                  <a:noFill/>
                </a:ln>
                <a:solidFill>
                  <a:srgbClr val="FF0068"/>
                </a:solidFill>
                <a:effectLst/>
                <a:uLnTx/>
                <a:uFillTx/>
                <a:latin typeface="Arial Black" panose="020B0604020202020204" pitchFamily="34" charset="0"/>
                <a:ea typeface="+mn-ea"/>
                <a:cs typeface="Arial Black" panose="020B0604020202020204" pitchFamily="34" charset="0"/>
              </a:rPr>
              <a:t>SEGUROS</a:t>
            </a:r>
          </a:p>
        </p:txBody>
      </p:sp>
      <p:sp>
        <p:nvSpPr>
          <p:cNvPr id="10" name="CuadroTexto 9">
            <a:extLst>
              <a:ext uri="{FF2B5EF4-FFF2-40B4-BE49-F238E27FC236}">
                <a16:creationId xmlns:a16="http://schemas.microsoft.com/office/drawing/2014/main" id="{602E93D7-AF65-0B66-5463-83077DF7AD7F}"/>
              </a:ext>
            </a:extLst>
          </p:cNvPr>
          <p:cNvSpPr txBox="1"/>
          <p:nvPr/>
        </p:nvSpPr>
        <p:spPr>
          <a:xfrm>
            <a:off x="1410511" y="3566477"/>
            <a:ext cx="70238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Y"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Garantía de Alquiler</a:t>
            </a:r>
          </a:p>
        </p:txBody>
      </p:sp>
      <p:sp>
        <p:nvSpPr>
          <p:cNvPr id="14" name="CuadroTexto 13">
            <a:extLst>
              <a:ext uri="{FF2B5EF4-FFF2-40B4-BE49-F238E27FC236}">
                <a16:creationId xmlns:a16="http://schemas.microsoft.com/office/drawing/2014/main" id="{2AE6D6F2-13C9-5118-C7B8-57ECA750B22D}"/>
              </a:ext>
            </a:extLst>
          </p:cNvPr>
          <p:cNvSpPr txBox="1"/>
          <p:nvPr/>
        </p:nvSpPr>
        <p:spPr>
          <a:xfrm>
            <a:off x="11123241" y="5842855"/>
            <a:ext cx="101520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Y"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a:t>
            </a:r>
          </a:p>
        </p:txBody>
      </p:sp>
      <p:pic>
        <p:nvPicPr>
          <p:cNvPr id="15" name="Imagen 14">
            <a:extLst>
              <a:ext uri="{FF2B5EF4-FFF2-40B4-BE49-F238E27FC236}">
                <a16:creationId xmlns:a16="http://schemas.microsoft.com/office/drawing/2014/main" id="{26ADEAE8-AEC0-09AC-A13F-E2A9890FB3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602" y="526482"/>
            <a:ext cx="1739595" cy="420256"/>
          </a:xfrm>
          <a:prstGeom prst="rect">
            <a:avLst/>
          </a:prstGeom>
        </p:spPr>
      </p:pic>
    </p:spTree>
    <p:extLst>
      <p:ext uri="{BB962C8B-B14F-4D97-AF65-F5344CB8AC3E}">
        <p14:creationId xmlns:p14="http://schemas.microsoft.com/office/powerpoint/2010/main" val="3404955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672AF652-D450-4B26-4AF7-315783B14D97}"/>
              </a:ext>
            </a:extLst>
          </p:cNvPr>
          <p:cNvSpPr/>
          <p:nvPr/>
        </p:nvSpPr>
        <p:spPr>
          <a:xfrm>
            <a:off x="5917880" y="304800"/>
            <a:ext cx="5871784"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25A1E092-CF6E-E8D9-8E4D-0BD2EA7C2B99}"/>
              </a:ext>
            </a:extLst>
          </p:cNvPr>
          <p:cNvSpPr txBox="1"/>
          <p:nvPr/>
        </p:nvSpPr>
        <p:spPr>
          <a:xfrm>
            <a:off x="402336" y="1694915"/>
            <a:ext cx="49329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2800" b="1" dirty="0">
                <a:solidFill>
                  <a:srgbClr val="1E1A19"/>
                </a:solidFill>
                <a:latin typeface="Arial Black" panose="020B0604020202020204" pitchFamily="34" charset="0"/>
                <a:cs typeface="Arial Black" panose="020B0604020202020204" pitchFamily="34" charset="0"/>
              </a:rPr>
              <a:t>¿QUÉ CUBRE?</a:t>
            </a:r>
            <a:endParaRPr kumimoji="0" lang="es-UY" sz="2800" b="1" i="0" u="none" strike="noStrike" kern="1200" cap="none" spc="0" normalizeH="0" baseline="0" noProof="0" dirty="0">
              <a:ln>
                <a:noFill/>
              </a:ln>
              <a:solidFill>
                <a:srgbClr val="1E1A19"/>
              </a:solidFill>
              <a:effectLst/>
              <a:uLnTx/>
              <a:uFillTx/>
              <a:latin typeface="Arial Black" panose="020B0604020202020204" pitchFamily="34" charset="0"/>
              <a:ea typeface="+mn-ea"/>
              <a:cs typeface="Arial Black" panose="020B0604020202020204" pitchFamily="34" charset="0"/>
            </a:endParaRPr>
          </a:p>
        </p:txBody>
      </p:sp>
      <p:sp>
        <p:nvSpPr>
          <p:cNvPr id="8" name="Rectángulo 7">
            <a:extLst>
              <a:ext uri="{FF2B5EF4-FFF2-40B4-BE49-F238E27FC236}">
                <a16:creationId xmlns:a16="http://schemas.microsoft.com/office/drawing/2014/main" id="{FE9BC726-9FEE-DFA5-1886-1E984B0A1F54}"/>
              </a:ext>
            </a:extLst>
          </p:cNvPr>
          <p:cNvSpPr/>
          <p:nvPr/>
        </p:nvSpPr>
        <p:spPr>
          <a:xfrm rot="5400000">
            <a:off x="11470531" y="5436144"/>
            <a:ext cx="321015" cy="1121924"/>
          </a:xfrm>
          <a:prstGeom prst="rect">
            <a:avLst/>
          </a:prstGeom>
          <a:solidFill>
            <a:srgbClr val="1F1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n 12">
            <a:extLst>
              <a:ext uri="{FF2B5EF4-FFF2-40B4-BE49-F238E27FC236}">
                <a16:creationId xmlns:a16="http://schemas.microsoft.com/office/drawing/2014/main" id="{586ECB64-3023-06D0-A4F0-DDF5E8C123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3364" y="525538"/>
            <a:ext cx="1743503" cy="421200"/>
          </a:xfrm>
          <a:prstGeom prst="rect">
            <a:avLst/>
          </a:prstGeom>
        </p:spPr>
      </p:pic>
      <p:sp>
        <p:nvSpPr>
          <p:cNvPr id="14" name="CuadroTexto 13">
            <a:extLst>
              <a:ext uri="{FF2B5EF4-FFF2-40B4-BE49-F238E27FC236}">
                <a16:creationId xmlns:a16="http://schemas.microsoft.com/office/drawing/2014/main" id="{134525AA-27FB-B0B7-B2FC-3D95CF3C1131}"/>
              </a:ext>
            </a:extLst>
          </p:cNvPr>
          <p:cNvSpPr txBox="1"/>
          <p:nvPr/>
        </p:nvSpPr>
        <p:spPr>
          <a:xfrm>
            <a:off x="11123241" y="5842855"/>
            <a:ext cx="101520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Y"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2" name="CuadroTexto 1">
            <a:extLst>
              <a:ext uri="{FF2B5EF4-FFF2-40B4-BE49-F238E27FC236}">
                <a16:creationId xmlns:a16="http://schemas.microsoft.com/office/drawing/2014/main" id="{C72FB194-97F9-DF25-9EDB-FA9E8AC344C0}"/>
              </a:ext>
            </a:extLst>
          </p:cNvPr>
          <p:cNvSpPr txBox="1"/>
          <p:nvPr/>
        </p:nvSpPr>
        <p:spPr>
          <a:xfrm>
            <a:off x="402336" y="2402740"/>
            <a:ext cx="4829495" cy="3754874"/>
          </a:xfrm>
          <a:prstGeom prst="rect">
            <a:avLst/>
          </a:prstGeom>
          <a:noFill/>
        </p:spPr>
        <p:txBody>
          <a:bodyPr wrap="square" rtlCol="0">
            <a:spAutoFit/>
          </a:bodyPr>
          <a:lstStyle/>
          <a:p>
            <a:r>
              <a:rPr lang="es-ES" sz="1400" b="1" dirty="0">
                <a:solidFill>
                  <a:srgbClr val="FF0068"/>
                </a:solidFill>
                <a:latin typeface="Arial" panose="020B0604020202020204" pitchFamily="34" charset="0"/>
                <a:cs typeface="Arial" panose="020B0604020202020204" pitchFamily="34" charset="0"/>
              </a:rPr>
              <a:t>Destino: Comercial.</a:t>
            </a:r>
            <a:br>
              <a:rPr lang="es-ES" sz="1400" dirty="0">
                <a:solidFill>
                  <a:srgbClr val="1F1B1A"/>
                </a:solidFill>
                <a:latin typeface="Arial" panose="020B0604020202020204" pitchFamily="34" charset="0"/>
                <a:cs typeface="Arial" panose="020B0604020202020204" pitchFamily="34" charset="0"/>
              </a:rPr>
            </a:br>
            <a:endParaRPr lang="es-ES" sz="1400" dirty="0">
              <a:solidFill>
                <a:srgbClr val="1F1B1A"/>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ES" sz="1400" b="1" dirty="0">
                <a:solidFill>
                  <a:srgbClr val="1F1B1A"/>
                </a:solidFill>
                <a:latin typeface="Arial" panose="020B0604020202020204" pitchFamily="34" charset="0"/>
                <a:cs typeface="Arial" panose="020B0604020202020204" pitchFamily="34" charset="0"/>
              </a:rPr>
              <a:t>Alquiler:</a:t>
            </a:r>
            <a:r>
              <a:rPr lang="es-ES" sz="1400" dirty="0">
                <a:solidFill>
                  <a:srgbClr val="1F1B1A"/>
                </a:solidFill>
                <a:latin typeface="Arial" panose="020B0604020202020204" pitchFamily="34" charset="0"/>
                <a:cs typeface="Arial" panose="020B0604020202020204" pitchFamily="34" charset="0"/>
              </a:rPr>
              <a:t> Importe mensual hasta un máximo de 36 veces </a:t>
            </a:r>
          </a:p>
          <a:p>
            <a:pPr marL="342900" indent="-342900" algn="just">
              <a:buFont typeface="Arial" panose="020B0604020202020204" pitchFamily="34" charset="0"/>
              <a:buChar char="•"/>
            </a:pPr>
            <a:endParaRPr lang="es-ES" sz="1400" dirty="0">
              <a:solidFill>
                <a:srgbClr val="1F1B1A"/>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ES" sz="1400" b="1" dirty="0">
                <a:solidFill>
                  <a:srgbClr val="1F1B1A"/>
                </a:solidFill>
                <a:latin typeface="Arial" panose="020B0604020202020204" pitchFamily="34" charset="0"/>
                <a:cs typeface="Arial" panose="020B0604020202020204" pitchFamily="34" charset="0"/>
              </a:rPr>
              <a:t>Daños al Inmueble: </a:t>
            </a:r>
            <a:r>
              <a:rPr lang="es-ES" sz="1400" dirty="0">
                <a:solidFill>
                  <a:srgbClr val="1F1B1A"/>
                </a:solidFill>
                <a:latin typeface="Arial" panose="020B0604020202020204" pitchFamily="34" charset="0"/>
                <a:cs typeface="Arial" panose="020B0604020202020204" pitchFamily="34" charset="0"/>
              </a:rPr>
              <a:t>Hasta 6 veces el importe del alquiler mensual.</a:t>
            </a:r>
          </a:p>
          <a:p>
            <a:pPr marL="342900" indent="-342900" algn="just">
              <a:buFont typeface="Arial" panose="020B0604020202020204" pitchFamily="34" charset="0"/>
              <a:buChar char="•"/>
            </a:pPr>
            <a:endParaRPr lang="es-ES" sz="1400" dirty="0">
              <a:solidFill>
                <a:srgbClr val="1F1B1A"/>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ES" sz="1400" b="1" dirty="0">
                <a:solidFill>
                  <a:srgbClr val="1F1B1A"/>
                </a:solidFill>
                <a:latin typeface="Arial" panose="020B0604020202020204" pitchFamily="34" charset="0"/>
                <a:cs typeface="Arial" panose="020B0604020202020204" pitchFamily="34" charset="0"/>
              </a:rPr>
              <a:t>Gastos comunes, Impuestos de puerta y tasa saneamiento:</a:t>
            </a:r>
            <a:r>
              <a:rPr lang="es-ES" sz="1400" dirty="0">
                <a:solidFill>
                  <a:srgbClr val="1F1B1A"/>
                </a:solidFill>
                <a:latin typeface="Arial" panose="020B0604020202020204" pitchFamily="34" charset="0"/>
                <a:cs typeface="Arial" panose="020B0604020202020204" pitchFamily="34" charset="0"/>
              </a:rPr>
              <a:t> hasta 36 veces el 25% del importe de alquiler mensual para los tres conceptos considerados en conjunto.</a:t>
            </a:r>
          </a:p>
          <a:p>
            <a:pPr marL="342900" indent="-342900" algn="just">
              <a:buFont typeface="Arial" panose="020B0604020202020204" pitchFamily="34" charset="0"/>
              <a:buChar char="•"/>
            </a:pPr>
            <a:endParaRPr lang="es-ES" sz="1400" dirty="0">
              <a:solidFill>
                <a:srgbClr val="1F1B1A"/>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ES" sz="1400" b="1" dirty="0">
                <a:solidFill>
                  <a:srgbClr val="1F1B1A"/>
                </a:solidFill>
                <a:latin typeface="Arial" panose="020B0604020202020204" pitchFamily="34" charset="0"/>
                <a:cs typeface="Arial" panose="020B0604020202020204" pitchFamily="34" charset="0"/>
              </a:rPr>
              <a:t>Gastos de Consumo de Agua (OSE), Electricidad y Gas por cañería:</a:t>
            </a:r>
            <a:r>
              <a:rPr lang="es-ES" sz="1400" dirty="0">
                <a:solidFill>
                  <a:srgbClr val="1F1B1A"/>
                </a:solidFill>
                <a:latin typeface="Arial" panose="020B0604020202020204" pitchFamily="34" charset="0"/>
                <a:cs typeface="Arial" panose="020B0604020202020204" pitchFamily="34" charset="0"/>
              </a:rPr>
              <a:t> </a:t>
            </a:r>
            <a:r>
              <a:rPr lang="es-ES" sz="1400">
                <a:solidFill>
                  <a:srgbClr val="1F1B1A"/>
                </a:solidFill>
                <a:latin typeface="Arial" panose="020B0604020202020204" pitchFamily="34" charset="0"/>
                <a:cs typeface="Arial" panose="020B0604020202020204" pitchFamily="34" charset="0"/>
              </a:rPr>
              <a:t>Hasta 36 </a:t>
            </a:r>
            <a:r>
              <a:rPr lang="es-ES" sz="1400" dirty="0">
                <a:solidFill>
                  <a:srgbClr val="1F1B1A"/>
                </a:solidFill>
                <a:latin typeface="Arial" panose="020B0604020202020204" pitchFamily="34" charset="0"/>
                <a:cs typeface="Arial" panose="020B0604020202020204" pitchFamily="34" charset="0"/>
              </a:rPr>
              <a:t>veces el 25% del importe de alquiler mensual para los tres conceptos considerados en conjunto.</a:t>
            </a:r>
          </a:p>
        </p:txBody>
      </p:sp>
      <p:pic>
        <p:nvPicPr>
          <p:cNvPr id="3" name="Picture 2" descr="Garantía de alquiler: qué es y por qué es importante – Segurarse">
            <a:extLst>
              <a:ext uri="{FF2B5EF4-FFF2-40B4-BE49-F238E27FC236}">
                <a16:creationId xmlns:a16="http://schemas.microsoft.com/office/drawing/2014/main" id="{9773E438-3D59-0075-E795-A3765ACE184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1867"/>
          <a:stretch/>
        </p:blipFill>
        <p:spPr bwMode="auto">
          <a:xfrm>
            <a:off x="5917875" y="1436452"/>
            <a:ext cx="3917419" cy="383489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488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66642-91D7-5689-3A5B-2C442950123C}"/>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BFE5D87B-2AC8-8693-84B8-F6BC8B1D1C98}"/>
              </a:ext>
            </a:extLst>
          </p:cNvPr>
          <p:cNvSpPr/>
          <p:nvPr/>
        </p:nvSpPr>
        <p:spPr>
          <a:xfrm rot="5400000">
            <a:off x="-1685262" y="1685258"/>
            <a:ext cx="6858000" cy="34874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21" name="Imagen 20">
            <a:extLst>
              <a:ext uri="{FF2B5EF4-FFF2-40B4-BE49-F238E27FC236}">
                <a16:creationId xmlns:a16="http://schemas.microsoft.com/office/drawing/2014/main" id="{15B4F5AC-96FE-23AB-DC9E-EA1F1767723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8602" y="526482"/>
            <a:ext cx="1739595" cy="420256"/>
          </a:xfrm>
          <a:prstGeom prst="rect">
            <a:avLst/>
          </a:prstGeom>
        </p:spPr>
      </p:pic>
      <p:sp>
        <p:nvSpPr>
          <p:cNvPr id="22" name="Rectángulo 21">
            <a:extLst>
              <a:ext uri="{FF2B5EF4-FFF2-40B4-BE49-F238E27FC236}">
                <a16:creationId xmlns:a16="http://schemas.microsoft.com/office/drawing/2014/main" id="{3BF663F6-8FEC-D517-61AC-03942553595E}"/>
              </a:ext>
            </a:extLst>
          </p:cNvPr>
          <p:cNvSpPr/>
          <p:nvPr/>
        </p:nvSpPr>
        <p:spPr>
          <a:xfrm rot="5400000">
            <a:off x="11470531" y="5436144"/>
            <a:ext cx="321015" cy="1121924"/>
          </a:xfrm>
          <a:prstGeom prst="rect">
            <a:avLst/>
          </a:prstGeom>
          <a:solidFill>
            <a:srgbClr val="1F1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3" name="CuadroTexto 22">
            <a:extLst>
              <a:ext uri="{FF2B5EF4-FFF2-40B4-BE49-F238E27FC236}">
                <a16:creationId xmlns:a16="http://schemas.microsoft.com/office/drawing/2014/main" id="{E47FAFBF-39CA-F57B-46CC-F360E5CB3CDB}"/>
              </a:ext>
            </a:extLst>
          </p:cNvPr>
          <p:cNvSpPr txBox="1"/>
          <p:nvPr/>
        </p:nvSpPr>
        <p:spPr>
          <a:xfrm>
            <a:off x="11123241" y="5842855"/>
            <a:ext cx="1015201" cy="307777"/>
          </a:xfrm>
          <a:prstGeom prst="rect">
            <a:avLst/>
          </a:prstGeom>
          <a:noFill/>
        </p:spPr>
        <p:txBody>
          <a:bodyPr wrap="square" rtlCol="0">
            <a:spAutoFit/>
          </a:bodyPr>
          <a:lstStyle/>
          <a:p>
            <a:pPr algn="r"/>
            <a:r>
              <a:rPr lang="es-UY" sz="1400" i="1" dirty="0">
                <a:solidFill>
                  <a:schemeClr val="bg1"/>
                </a:solidFill>
                <a:latin typeface="Arial" panose="020B0604020202020204" pitchFamily="34" charset="0"/>
                <a:cs typeface="Arial" panose="020B0604020202020204" pitchFamily="34" charset="0"/>
              </a:rPr>
              <a:t>11</a:t>
            </a:r>
          </a:p>
        </p:txBody>
      </p:sp>
      <p:sp>
        <p:nvSpPr>
          <p:cNvPr id="3" name="CuadroTexto 2">
            <a:extLst>
              <a:ext uri="{FF2B5EF4-FFF2-40B4-BE49-F238E27FC236}">
                <a16:creationId xmlns:a16="http://schemas.microsoft.com/office/drawing/2014/main" id="{836214D1-84CB-BC19-B437-810A89700187}"/>
              </a:ext>
            </a:extLst>
          </p:cNvPr>
          <p:cNvSpPr txBox="1"/>
          <p:nvPr/>
        </p:nvSpPr>
        <p:spPr>
          <a:xfrm>
            <a:off x="5496133" y="946738"/>
            <a:ext cx="6744070" cy="584775"/>
          </a:xfrm>
          <a:prstGeom prst="rect">
            <a:avLst/>
          </a:prstGeom>
          <a:noFill/>
        </p:spPr>
        <p:txBody>
          <a:bodyPr wrap="square" rtlCol="0">
            <a:spAutoFit/>
          </a:bodyPr>
          <a:lstStyle/>
          <a:p>
            <a:pPr algn="l"/>
            <a:r>
              <a:rPr lang="es-UY" sz="3200" b="1" dirty="0">
                <a:solidFill>
                  <a:srgbClr val="FF0068"/>
                </a:solidFill>
                <a:latin typeface="Arial Black" panose="020B0604020202020204" pitchFamily="34" charset="0"/>
                <a:cs typeface="Arial Black" panose="020B0604020202020204" pitchFamily="34" charset="0"/>
              </a:rPr>
              <a:t>CONTRAGARANTÍA:</a:t>
            </a:r>
          </a:p>
        </p:txBody>
      </p:sp>
      <p:sp>
        <p:nvSpPr>
          <p:cNvPr id="4" name="CuadroTexto 3">
            <a:extLst>
              <a:ext uri="{FF2B5EF4-FFF2-40B4-BE49-F238E27FC236}">
                <a16:creationId xmlns:a16="http://schemas.microsoft.com/office/drawing/2014/main" id="{B347AE79-0E5F-3AC3-F5C5-30A7CF8E8AE5}"/>
              </a:ext>
            </a:extLst>
          </p:cNvPr>
          <p:cNvSpPr txBox="1"/>
          <p:nvPr/>
        </p:nvSpPr>
        <p:spPr>
          <a:xfrm>
            <a:off x="5421027" y="2232306"/>
            <a:ext cx="5595490" cy="3400931"/>
          </a:xfrm>
          <a:prstGeom prst="rect">
            <a:avLst/>
          </a:prstGeom>
          <a:noFill/>
        </p:spPr>
        <p:txBody>
          <a:bodyPr wrap="square" rtlCol="0">
            <a:spAutoFit/>
          </a:bodyPr>
          <a:lstStyle/>
          <a:p>
            <a:r>
              <a:rPr lang="es-ES" sz="1200" b="1" dirty="0">
                <a:latin typeface="Arial" panose="020B0604020202020204" pitchFamily="34" charset="0"/>
                <a:cs typeface="Arial" panose="020B0604020202020204" pitchFamily="34" charset="0"/>
              </a:rPr>
              <a:t>Definición:</a:t>
            </a:r>
          </a:p>
          <a:p>
            <a:r>
              <a:rPr lang="es-ES" sz="1200" dirty="0">
                <a:latin typeface="Arial" panose="020B0604020202020204" pitchFamily="34" charset="0"/>
                <a:cs typeface="Arial" panose="020B0604020202020204" pitchFamily="34" charset="0"/>
              </a:rPr>
              <a:t>La "contragarantía" es para casos en los que los ingresos provienen del exterior.</a:t>
            </a:r>
          </a:p>
          <a:p>
            <a:r>
              <a:rPr lang="es-ES" sz="1200" dirty="0">
                <a:latin typeface="Arial" panose="020B0604020202020204" pitchFamily="34" charset="0"/>
                <a:cs typeface="Arial" panose="020B0604020202020204" pitchFamily="34" charset="0"/>
              </a:rPr>
              <a:t>Tiene la misma cobertura para el propietario.</a:t>
            </a:r>
          </a:p>
          <a:p>
            <a:endParaRPr lang="es-ES" sz="1200" dirty="0">
              <a:latin typeface="Arial" panose="020B0604020202020204" pitchFamily="34" charset="0"/>
              <a:cs typeface="Arial" panose="020B0604020202020204" pitchFamily="34" charset="0"/>
            </a:endParaRPr>
          </a:p>
          <a:p>
            <a:r>
              <a:rPr lang="es-ES" sz="1200" b="1" dirty="0">
                <a:latin typeface="Arial" panose="020B0604020202020204" pitchFamily="34" charset="0"/>
                <a:cs typeface="Arial" panose="020B0604020202020204" pitchFamily="34" charset="0"/>
              </a:rPr>
              <a:t>Requisitos: </a:t>
            </a:r>
            <a:r>
              <a:rPr lang="es-ES" sz="1200" dirty="0">
                <a:latin typeface="Arial" panose="020B0604020202020204" pitchFamily="34" charset="0"/>
                <a:cs typeface="Arial" panose="020B0604020202020204" pitchFamily="34" charset="0"/>
              </a:rPr>
              <a:t>Se requiere un depósito equivalente a 5 meses de alquiler.</a:t>
            </a:r>
          </a:p>
          <a:p>
            <a:r>
              <a:rPr lang="es-ES" sz="1200" dirty="0">
                <a:latin typeface="Arial" panose="020B0604020202020204" pitchFamily="34" charset="0"/>
                <a:cs typeface="Arial" panose="020B0604020202020204" pitchFamily="34" charset="0"/>
              </a:rPr>
              <a:t>El depósito se realiza en la cuenta de Sancor.</a:t>
            </a:r>
          </a:p>
          <a:p>
            <a:endParaRPr lang="es-ES" sz="1200" b="1" dirty="0">
              <a:latin typeface="Arial" panose="020B0604020202020204" pitchFamily="34" charset="0"/>
              <a:cs typeface="Arial" panose="020B0604020202020204" pitchFamily="34" charset="0"/>
            </a:endParaRPr>
          </a:p>
          <a:p>
            <a:r>
              <a:rPr lang="es-ES" sz="1200" b="1" dirty="0">
                <a:latin typeface="Arial" panose="020B0604020202020204" pitchFamily="34" charset="0"/>
                <a:cs typeface="Arial" panose="020B0604020202020204" pitchFamily="34" charset="0"/>
              </a:rPr>
              <a:t>Devolución: </a:t>
            </a:r>
            <a:r>
              <a:rPr lang="es-ES" sz="1200" dirty="0">
                <a:latin typeface="Arial" panose="020B0604020202020204" pitchFamily="34" charset="0"/>
                <a:cs typeface="Arial" panose="020B0604020202020204" pitchFamily="34" charset="0"/>
              </a:rPr>
              <a:t>El depósito será devuelto al finalizar el contrato, siempre y cuando no haya incumplimiento.</a:t>
            </a:r>
          </a:p>
          <a:p>
            <a:endParaRPr lang="es-ES" sz="1200" dirty="0">
              <a:latin typeface="Arial" panose="020B0604020202020204" pitchFamily="34" charset="0"/>
              <a:cs typeface="Arial" panose="020B0604020202020204" pitchFamily="34" charset="0"/>
            </a:endParaRPr>
          </a:p>
          <a:p>
            <a:r>
              <a:rPr lang="es-ES" sz="1200" b="1" dirty="0">
                <a:latin typeface="Arial" panose="020B0604020202020204" pitchFamily="34" charset="0"/>
                <a:cs typeface="Arial" panose="020B0604020202020204" pitchFamily="34" charset="0"/>
              </a:rPr>
              <a:t>Documentación: </a:t>
            </a:r>
            <a:r>
              <a:rPr lang="es-ES" sz="1200" dirty="0">
                <a:latin typeface="Arial" panose="020B0604020202020204" pitchFamily="34" charset="0"/>
                <a:cs typeface="Arial" panose="020B0604020202020204" pitchFamily="34" charset="0"/>
              </a:rPr>
              <a:t>Puede ser pasaporte u otro documento oficial.</a:t>
            </a:r>
          </a:p>
          <a:p>
            <a:endParaRPr lang="es-ES" sz="1200" dirty="0">
              <a:latin typeface="Arial" panose="020B0604020202020204" pitchFamily="34" charset="0"/>
              <a:cs typeface="Arial" panose="020B0604020202020204" pitchFamily="34" charset="0"/>
            </a:endParaRPr>
          </a:p>
          <a:p>
            <a:r>
              <a:rPr lang="es-ES" sz="1200" b="1" dirty="0">
                <a:latin typeface="Arial" panose="020B0604020202020204" pitchFamily="34" charset="0"/>
                <a:cs typeface="Arial" panose="020B0604020202020204" pitchFamily="34" charset="0"/>
              </a:rPr>
              <a:t>Verificación de ingresos: </a:t>
            </a:r>
            <a:r>
              <a:rPr lang="es-ES" sz="1200" dirty="0">
                <a:latin typeface="Arial" panose="020B0604020202020204" pitchFamily="34" charset="0"/>
                <a:cs typeface="Arial" panose="020B0604020202020204" pitchFamily="34" charset="0"/>
              </a:rPr>
              <a:t>Certificado de contador que indique ingresos. O, en su defecto, recibos de ingresos provenientes del exterior.</a:t>
            </a:r>
          </a:p>
          <a:p>
            <a:endParaRPr lang="es-ES" sz="1200" dirty="0">
              <a:latin typeface="Arial" panose="020B0604020202020204" pitchFamily="34" charset="0"/>
              <a:cs typeface="Arial" panose="020B0604020202020204" pitchFamily="34" charset="0"/>
            </a:endParaRPr>
          </a:p>
          <a:p>
            <a:r>
              <a:rPr lang="es-ES" sz="1200" b="1" dirty="0">
                <a:latin typeface="Arial" panose="020B0604020202020204" pitchFamily="34" charset="0"/>
                <a:cs typeface="Arial" panose="020B0604020202020204" pitchFamily="34" charset="0"/>
              </a:rPr>
              <a:t>Objetivo: </a:t>
            </a:r>
            <a:r>
              <a:rPr lang="es-ES" sz="1200" dirty="0">
                <a:latin typeface="Arial" panose="020B0604020202020204" pitchFamily="34" charset="0"/>
                <a:cs typeface="Arial" panose="020B0604020202020204" pitchFamily="34" charset="0"/>
              </a:rPr>
              <a:t>Verificar la fuente y monto de los ingresos del arrendatario.</a:t>
            </a:r>
          </a:p>
          <a:p>
            <a:pPr algn="just" fontAlgn="base"/>
            <a:endParaRPr lang="es-UY" sz="1100" u="none" strike="noStrike" dirty="0">
              <a:solidFill>
                <a:srgbClr val="1E1A19"/>
              </a:solidFill>
              <a:effectLst/>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79DA42A0-84AC-5793-1D47-9185AB1CEA5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7677" r="1408" b="35827"/>
          <a:stretch/>
        </p:blipFill>
        <p:spPr>
          <a:xfrm>
            <a:off x="330742" y="1781350"/>
            <a:ext cx="4834646" cy="3978613"/>
          </a:xfrm>
          <a:prstGeom prst="rect">
            <a:avLst/>
          </a:prstGeom>
        </p:spPr>
      </p:pic>
    </p:spTree>
    <p:extLst>
      <p:ext uri="{BB962C8B-B14F-4D97-AF65-F5344CB8AC3E}">
        <p14:creationId xmlns:p14="http://schemas.microsoft.com/office/powerpoint/2010/main" val="806322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66642-91D7-5689-3A5B-2C442950123C}"/>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BFE5D87B-2AC8-8693-84B8-F6BC8B1D1C98}"/>
              </a:ext>
            </a:extLst>
          </p:cNvPr>
          <p:cNvSpPr/>
          <p:nvPr/>
        </p:nvSpPr>
        <p:spPr>
          <a:xfrm rot="5400000">
            <a:off x="-1685262" y="1685258"/>
            <a:ext cx="6858000" cy="34874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21" name="Imagen 20">
            <a:extLst>
              <a:ext uri="{FF2B5EF4-FFF2-40B4-BE49-F238E27FC236}">
                <a16:creationId xmlns:a16="http://schemas.microsoft.com/office/drawing/2014/main" id="{15B4F5AC-96FE-23AB-DC9E-EA1F1767723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8602" y="526482"/>
            <a:ext cx="1739595" cy="420256"/>
          </a:xfrm>
          <a:prstGeom prst="rect">
            <a:avLst/>
          </a:prstGeom>
        </p:spPr>
      </p:pic>
      <p:sp>
        <p:nvSpPr>
          <p:cNvPr id="22" name="Rectángulo 21">
            <a:extLst>
              <a:ext uri="{FF2B5EF4-FFF2-40B4-BE49-F238E27FC236}">
                <a16:creationId xmlns:a16="http://schemas.microsoft.com/office/drawing/2014/main" id="{3BF663F6-8FEC-D517-61AC-03942553595E}"/>
              </a:ext>
            </a:extLst>
          </p:cNvPr>
          <p:cNvSpPr/>
          <p:nvPr/>
        </p:nvSpPr>
        <p:spPr>
          <a:xfrm rot="5400000">
            <a:off x="11470531" y="5436144"/>
            <a:ext cx="321015" cy="1121924"/>
          </a:xfrm>
          <a:prstGeom prst="rect">
            <a:avLst/>
          </a:prstGeom>
          <a:solidFill>
            <a:srgbClr val="1F1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3" name="CuadroTexto 22">
            <a:extLst>
              <a:ext uri="{FF2B5EF4-FFF2-40B4-BE49-F238E27FC236}">
                <a16:creationId xmlns:a16="http://schemas.microsoft.com/office/drawing/2014/main" id="{E47FAFBF-39CA-F57B-46CC-F360E5CB3CDB}"/>
              </a:ext>
            </a:extLst>
          </p:cNvPr>
          <p:cNvSpPr txBox="1"/>
          <p:nvPr/>
        </p:nvSpPr>
        <p:spPr>
          <a:xfrm>
            <a:off x="11123241" y="5842855"/>
            <a:ext cx="1015201" cy="307777"/>
          </a:xfrm>
          <a:prstGeom prst="rect">
            <a:avLst/>
          </a:prstGeom>
          <a:noFill/>
        </p:spPr>
        <p:txBody>
          <a:bodyPr wrap="square" rtlCol="0">
            <a:spAutoFit/>
          </a:bodyPr>
          <a:lstStyle/>
          <a:p>
            <a:pPr algn="r"/>
            <a:r>
              <a:rPr lang="es-UY" sz="1400" i="1" dirty="0">
                <a:solidFill>
                  <a:schemeClr val="bg1"/>
                </a:solidFill>
                <a:latin typeface="Arial" panose="020B0604020202020204" pitchFamily="34" charset="0"/>
                <a:cs typeface="Arial" panose="020B0604020202020204" pitchFamily="34" charset="0"/>
              </a:rPr>
              <a:t>12</a:t>
            </a:r>
          </a:p>
        </p:txBody>
      </p:sp>
      <p:sp>
        <p:nvSpPr>
          <p:cNvPr id="3" name="CuadroTexto 2">
            <a:extLst>
              <a:ext uri="{FF2B5EF4-FFF2-40B4-BE49-F238E27FC236}">
                <a16:creationId xmlns:a16="http://schemas.microsoft.com/office/drawing/2014/main" id="{836214D1-84CB-BC19-B437-810A89700187}"/>
              </a:ext>
            </a:extLst>
          </p:cNvPr>
          <p:cNvSpPr txBox="1"/>
          <p:nvPr/>
        </p:nvSpPr>
        <p:spPr>
          <a:xfrm>
            <a:off x="5336004" y="1036127"/>
            <a:ext cx="6744070" cy="584775"/>
          </a:xfrm>
          <a:prstGeom prst="rect">
            <a:avLst/>
          </a:prstGeom>
          <a:noFill/>
        </p:spPr>
        <p:txBody>
          <a:bodyPr wrap="square" rtlCol="0">
            <a:spAutoFit/>
          </a:bodyPr>
          <a:lstStyle/>
          <a:p>
            <a:pPr algn="l"/>
            <a:r>
              <a:rPr lang="es-UY" sz="3200" b="1" dirty="0">
                <a:solidFill>
                  <a:srgbClr val="FF0068"/>
                </a:solidFill>
                <a:latin typeface="Arial Black" panose="020B0604020202020204" pitchFamily="34" charset="0"/>
                <a:cs typeface="Arial Black" panose="020B0604020202020204" pitchFamily="34" charset="0"/>
              </a:rPr>
              <a:t>ESTUDIANTES</a:t>
            </a:r>
          </a:p>
        </p:txBody>
      </p:sp>
      <p:sp>
        <p:nvSpPr>
          <p:cNvPr id="2" name="CuadroTexto 1">
            <a:extLst>
              <a:ext uri="{FF2B5EF4-FFF2-40B4-BE49-F238E27FC236}">
                <a16:creationId xmlns:a16="http://schemas.microsoft.com/office/drawing/2014/main" id="{FC410180-A008-081C-5B11-551D29135C94}"/>
              </a:ext>
            </a:extLst>
          </p:cNvPr>
          <p:cNvSpPr txBox="1"/>
          <p:nvPr/>
        </p:nvSpPr>
        <p:spPr>
          <a:xfrm>
            <a:off x="5403809" y="1620902"/>
            <a:ext cx="5665873" cy="3416320"/>
          </a:xfrm>
          <a:prstGeom prst="rect">
            <a:avLst/>
          </a:prstGeom>
          <a:noFill/>
        </p:spPr>
        <p:txBody>
          <a:bodyPr wrap="square" rtlCol="0">
            <a:spAutoFit/>
          </a:bodyPr>
          <a:lstStyle/>
          <a:p>
            <a:r>
              <a:rPr lang="es-AR" sz="1200" dirty="0">
                <a:latin typeface="Arial" panose="020B0604020202020204" pitchFamily="34" charset="0"/>
                <a:cs typeface="Arial" panose="020B0604020202020204" pitchFamily="34" charset="0"/>
              </a:rPr>
              <a:t>- Tener hasta 25 años.</a:t>
            </a:r>
          </a:p>
          <a:p>
            <a:r>
              <a:rPr lang="es-AR" sz="1200" dirty="0">
                <a:latin typeface="Arial" panose="020B0604020202020204" pitchFamily="34" charset="0"/>
                <a:cs typeface="Arial" panose="020B0604020202020204" pitchFamily="34" charset="0"/>
              </a:rPr>
              <a:t>- Ser de una localidad distinta a la que te mudas </a:t>
            </a:r>
            <a:r>
              <a:rPr lang="es-AR" sz="1200">
                <a:latin typeface="Arial" panose="020B0604020202020204" pitchFamily="34" charset="0"/>
                <a:cs typeface="Arial" panose="020B0604020202020204" pitchFamily="34" charset="0"/>
              </a:rPr>
              <a:t>para estudiar.</a:t>
            </a:r>
            <a:endParaRPr lang="es-AR" sz="1200" dirty="0">
              <a:latin typeface="Arial" panose="020B0604020202020204" pitchFamily="34" charset="0"/>
              <a:cs typeface="Arial" panose="020B0604020202020204" pitchFamily="34" charset="0"/>
            </a:endParaRPr>
          </a:p>
          <a:p>
            <a:endParaRPr lang="es-AR" sz="1200" dirty="0">
              <a:latin typeface="Arial" panose="020B0604020202020204" pitchFamily="34" charset="0"/>
              <a:cs typeface="Arial" panose="020B0604020202020204" pitchFamily="34" charset="0"/>
            </a:endParaRPr>
          </a:p>
          <a:p>
            <a:r>
              <a:rPr lang="es-AR" sz="1200" dirty="0">
                <a:latin typeface="Arial" panose="020B0604020202020204" pitchFamily="34" charset="0"/>
                <a:cs typeface="Arial" panose="020B0604020202020204" pitchFamily="34" charset="0"/>
              </a:rPr>
              <a:t>Documentos para presentar: </a:t>
            </a:r>
          </a:p>
          <a:p>
            <a:endParaRPr lang="es-ES" sz="1200" dirty="0">
              <a:latin typeface="Arial" panose="020B0604020202020204" pitchFamily="34" charset="0"/>
              <a:cs typeface="Arial" panose="020B0604020202020204" pitchFamily="34" charset="0"/>
            </a:endParaRPr>
          </a:p>
          <a:p>
            <a:r>
              <a:rPr lang="es-AR" sz="1200" dirty="0">
                <a:latin typeface="Arial" panose="020B0604020202020204" pitchFamily="34" charset="0"/>
                <a:cs typeface="Arial" panose="020B0604020202020204" pitchFamily="34" charset="0"/>
              </a:rPr>
              <a:t>- Cédula de identidad.</a:t>
            </a:r>
          </a:p>
          <a:p>
            <a:endParaRPr lang="es-ES" sz="1200" dirty="0">
              <a:latin typeface="Arial" panose="020B0604020202020204" pitchFamily="34" charset="0"/>
              <a:cs typeface="Arial" panose="020B0604020202020204" pitchFamily="34" charset="0"/>
            </a:endParaRPr>
          </a:p>
          <a:p>
            <a:r>
              <a:rPr lang="es-ES" sz="1200" dirty="0">
                <a:latin typeface="Arial" panose="020B0604020202020204" pitchFamily="34" charset="0"/>
                <a:cs typeface="Arial" panose="020B0604020202020204" pitchFamily="34" charset="0"/>
              </a:rPr>
              <a:t>- </a:t>
            </a:r>
            <a:r>
              <a:rPr lang="es-AR" sz="1200" dirty="0">
                <a:latin typeface="Arial" panose="020B0604020202020204" pitchFamily="34" charset="0"/>
                <a:cs typeface="Arial" panose="020B0604020202020204" pitchFamily="34" charset="0"/>
              </a:rPr>
              <a:t>Constancia de egreso de secundaria e inscripción a facultad o centro educativo.</a:t>
            </a:r>
          </a:p>
          <a:p>
            <a:endParaRPr lang="es-AR" sz="1200" dirty="0">
              <a:latin typeface="Arial" panose="020B0604020202020204" pitchFamily="34" charset="0"/>
              <a:cs typeface="Arial" panose="020B0604020202020204" pitchFamily="34" charset="0"/>
            </a:endParaRPr>
          </a:p>
          <a:p>
            <a:r>
              <a:rPr lang="es-AR" sz="1200" dirty="0">
                <a:latin typeface="Arial" panose="020B0604020202020204" pitchFamily="34" charset="0"/>
                <a:cs typeface="Arial" panose="020B0604020202020204" pitchFamily="34" charset="0"/>
              </a:rPr>
              <a:t>- Escolaridad (en caso que ya esté estudiando).</a:t>
            </a:r>
          </a:p>
          <a:p>
            <a:endParaRPr lang="es-AR" sz="1200" dirty="0">
              <a:latin typeface="Arial" panose="020B0604020202020204" pitchFamily="34" charset="0"/>
              <a:cs typeface="Arial" panose="020B0604020202020204" pitchFamily="34" charset="0"/>
            </a:endParaRPr>
          </a:p>
          <a:p>
            <a:r>
              <a:rPr lang="es-ES" sz="1200" dirty="0">
                <a:latin typeface="Arial" panose="020B0604020202020204" pitchFamily="34" charset="0"/>
                <a:cs typeface="Arial" panose="020B0604020202020204" pitchFamily="34" charset="0"/>
              </a:rPr>
              <a:t>- Credencial Cívica (en caso que no hayan hecho el traslado ya que es lo que corroboraría que son del interior), en caso que ya hayan hecho el traslado, deben solicitar al Liceo la constancia de egreso.</a:t>
            </a:r>
          </a:p>
          <a:p>
            <a:endParaRPr lang="es-ES" sz="1200" dirty="0">
              <a:latin typeface="Arial" panose="020B0604020202020204" pitchFamily="34" charset="0"/>
              <a:cs typeface="Arial" panose="020B0604020202020204" pitchFamily="34" charset="0"/>
            </a:endParaRPr>
          </a:p>
          <a:p>
            <a:endParaRPr lang="es-ES" sz="1200" dirty="0">
              <a:latin typeface="Arial" panose="020B0604020202020204" pitchFamily="34" charset="0"/>
              <a:cs typeface="Arial" panose="020B0604020202020204" pitchFamily="34" charset="0"/>
            </a:endParaRPr>
          </a:p>
          <a:p>
            <a:r>
              <a:rPr lang="es-ES" sz="1200" b="1" dirty="0">
                <a:latin typeface="Arial" panose="020B0604020202020204" pitchFamily="34" charset="0"/>
                <a:cs typeface="Arial" panose="020B0604020202020204" pitchFamily="34" charset="0"/>
              </a:rPr>
              <a:t>Cobertura: </a:t>
            </a:r>
            <a:r>
              <a:rPr lang="es-ES" sz="1200" dirty="0">
                <a:latin typeface="Arial" panose="020B0604020202020204" pitchFamily="34" charset="0"/>
                <a:cs typeface="Arial" panose="020B0604020202020204" pitchFamily="34" charset="0"/>
              </a:rPr>
              <a:t>Hasta $15.000 por estudiante, se pueden sumar hasta tres en una póliza, lo que suma un alquiler de $45.000</a:t>
            </a:r>
            <a:endParaRPr lang="es-AR" sz="1200"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C94AD2EB-E10F-5019-756E-49C3A8EA8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496" y="1179806"/>
            <a:ext cx="3233044" cy="5445125"/>
          </a:xfrm>
          <a:prstGeom prst="rect">
            <a:avLst/>
          </a:prstGeom>
        </p:spPr>
      </p:pic>
    </p:spTree>
    <p:extLst>
      <p:ext uri="{BB962C8B-B14F-4D97-AF65-F5344CB8AC3E}">
        <p14:creationId xmlns:p14="http://schemas.microsoft.com/office/powerpoint/2010/main" val="2652996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672AF652-D450-4B26-4AF7-315783B14D97}"/>
              </a:ext>
            </a:extLst>
          </p:cNvPr>
          <p:cNvSpPr/>
          <p:nvPr/>
        </p:nvSpPr>
        <p:spPr>
          <a:xfrm>
            <a:off x="5917880" y="304800"/>
            <a:ext cx="5871784"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FE9BC726-9FEE-DFA5-1886-1E984B0A1F54}"/>
              </a:ext>
            </a:extLst>
          </p:cNvPr>
          <p:cNvSpPr/>
          <p:nvPr/>
        </p:nvSpPr>
        <p:spPr>
          <a:xfrm rot="5400000">
            <a:off x="11470531" y="5436144"/>
            <a:ext cx="321015" cy="1121924"/>
          </a:xfrm>
          <a:prstGeom prst="rect">
            <a:avLst/>
          </a:prstGeom>
          <a:solidFill>
            <a:srgbClr val="1F1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n 12">
            <a:extLst>
              <a:ext uri="{FF2B5EF4-FFF2-40B4-BE49-F238E27FC236}">
                <a16:creationId xmlns:a16="http://schemas.microsoft.com/office/drawing/2014/main" id="{586ECB64-3023-06D0-A4F0-DDF5E8C123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3364" y="525538"/>
            <a:ext cx="1743503" cy="421200"/>
          </a:xfrm>
          <a:prstGeom prst="rect">
            <a:avLst/>
          </a:prstGeom>
        </p:spPr>
      </p:pic>
      <p:sp>
        <p:nvSpPr>
          <p:cNvPr id="14" name="CuadroTexto 13">
            <a:extLst>
              <a:ext uri="{FF2B5EF4-FFF2-40B4-BE49-F238E27FC236}">
                <a16:creationId xmlns:a16="http://schemas.microsoft.com/office/drawing/2014/main" id="{134525AA-27FB-B0B7-B2FC-3D95CF3C1131}"/>
              </a:ext>
            </a:extLst>
          </p:cNvPr>
          <p:cNvSpPr txBox="1"/>
          <p:nvPr/>
        </p:nvSpPr>
        <p:spPr>
          <a:xfrm>
            <a:off x="11123241" y="5842855"/>
            <a:ext cx="101520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Y"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a:t>
            </a:r>
          </a:p>
        </p:txBody>
      </p:sp>
      <p:sp>
        <p:nvSpPr>
          <p:cNvPr id="4" name="CuadroTexto 3">
            <a:extLst>
              <a:ext uri="{FF2B5EF4-FFF2-40B4-BE49-F238E27FC236}">
                <a16:creationId xmlns:a16="http://schemas.microsoft.com/office/drawing/2014/main" id="{CC80A004-0E99-653A-829C-DD0682C0F191}"/>
              </a:ext>
            </a:extLst>
          </p:cNvPr>
          <p:cNvSpPr txBox="1"/>
          <p:nvPr/>
        </p:nvSpPr>
        <p:spPr>
          <a:xfrm>
            <a:off x="366888" y="1446579"/>
            <a:ext cx="4932997" cy="861774"/>
          </a:xfrm>
          <a:prstGeom prst="rect">
            <a:avLst/>
          </a:prstGeom>
          <a:noFill/>
        </p:spPr>
        <p:txBody>
          <a:bodyPr wrap="square" rtlCol="0">
            <a:spAutoFit/>
          </a:bodyPr>
          <a:lstStyle/>
          <a:p>
            <a:pPr algn="l"/>
            <a:r>
              <a:rPr lang="es-UY" sz="5000" b="1" dirty="0">
                <a:solidFill>
                  <a:srgbClr val="FF0068"/>
                </a:solidFill>
                <a:latin typeface="Arial Black" panose="020B0604020202020204" pitchFamily="34" charset="0"/>
                <a:cs typeface="Arial Black" panose="020B0604020202020204" pitchFamily="34" charset="0"/>
              </a:rPr>
              <a:t>SINIESTRO</a:t>
            </a:r>
          </a:p>
        </p:txBody>
      </p:sp>
      <p:pic>
        <p:nvPicPr>
          <p:cNvPr id="10" name="Picture 2" descr="Cuándo puedes irte de un piso de alquiler? Este es el plazo para no pagar  indemnización al propietario">
            <a:extLst>
              <a:ext uri="{FF2B5EF4-FFF2-40B4-BE49-F238E27FC236}">
                <a16:creationId xmlns:a16="http://schemas.microsoft.com/office/drawing/2014/main" id="{19D97AD7-E7C7-DE93-7918-22E7280B69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3" r="27685"/>
          <a:stretch/>
        </p:blipFill>
        <p:spPr bwMode="auto">
          <a:xfrm>
            <a:off x="5908147" y="1436452"/>
            <a:ext cx="3917419" cy="3834894"/>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87CC4214-2EC9-5BBC-9C61-657F674F5712}"/>
              </a:ext>
            </a:extLst>
          </p:cNvPr>
          <p:cNvSpPr txBox="1"/>
          <p:nvPr/>
        </p:nvSpPr>
        <p:spPr>
          <a:xfrm>
            <a:off x="387364" y="2236658"/>
            <a:ext cx="5472143" cy="461665"/>
          </a:xfrm>
          <a:prstGeom prst="rect">
            <a:avLst/>
          </a:prstGeom>
          <a:noFill/>
        </p:spPr>
        <p:txBody>
          <a:bodyPr wrap="square" rtlCol="0">
            <a:spAutoFit/>
          </a:bodyPr>
          <a:lstStyle/>
          <a:p>
            <a:r>
              <a:rPr lang="es-UY" sz="2400" b="1" dirty="0">
                <a:solidFill>
                  <a:srgbClr val="1F1B1A"/>
                </a:solidFill>
                <a:latin typeface="Arial" panose="020B0604020202020204" pitchFamily="34" charset="0"/>
                <a:cs typeface="Arial" panose="020B0604020202020204" pitchFamily="34" charset="0"/>
              </a:rPr>
              <a:t>¿Qué hacer en caso de siniestro? </a:t>
            </a:r>
          </a:p>
        </p:txBody>
      </p:sp>
      <p:sp>
        <p:nvSpPr>
          <p:cNvPr id="12" name="CuadroTexto 11">
            <a:extLst>
              <a:ext uri="{FF2B5EF4-FFF2-40B4-BE49-F238E27FC236}">
                <a16:creationId xmlns:a16="http://schemas.microsoft.com/office/drawing/2014/main" id="{B74E2B8E-D114-C8E3-F47F-11B577E65364}"/>
              </a:ext>
            </a:extLst>
          </p:cNvPr>
          <p:cNvSpPr txBox="1"/>
          <p:nvPr/>
        </p:nvSpPr>
        <p:spPr>
          <a:xfrm>
            <a:off x="402336" y="2959349"/>
            <a:ext cx="4897549" cy="2400657"/>
          </a:xfrm>
          <a:prstGeom prst="rect">
            <a:avLst/>
          </a:prstGeom>
          <a:noFill/>
        </p:spPr>
        <p:txBody>
          <a:bodyPr wrap="square" rtlCol="0">
            <a:spAutoFit/>
          </a:bodyPr>
          <a:lstStyle/>
          <a:p>
            <a:r>
              <a:rPr lang="es-ES" sz="1500" dirty="0">
                <a:solidFill>
                  <a:srgbClr val="1F1B1A"/>
                </a:solidFill>
              </a:rPr>
              <a:t>El arrendador deberá presentar denuncia de siniestro, en un plazo no mayor a 15 días corridos de conocido el incumplimiento de pago de alquiler a: </a:t>
            </a:r>
          </a:p>
          <a:p>
            <a:endParaRPr lang="es-ES" sz="1500" b="1" u="sng" dirty="0">
              <a:solidFill>
                <a:srgbClr val="1F1B1A"/>
              </a:solidFill>
            </a:endParaRPr>
          </a:p>
          <a:p>
            <a:pPr algn="ctr"/>
            <a:r>
              <a:rPr lang="es-ES" sz="1500" b="1" u="sng" dirty="0">
                <a:solidFill>
                  <a:srgbClr val="1F1B1A"/>
                </a:solidFill>
                <a:hlinkClick r:id="rId4"/>
              </a:rPr>
              <a:t>reclamosalquiler@sancorseguros.com.uy</a:t>
            </a:r>
            <a:endParaRPr lang="es-ES" sz="1500" b="1" u="sng" dirty="0">
              <a:solidFill>
                <a:srgbClr val="1F1B1A"/>
              </a:solidFill>
            </a:endParaRPr>
          </a:p>
          <a:p>
            <a:endParaRPr lang="es-ES" sz="1500" dirty="0">
              <a:solidFill>
                <a:srgbClr val="1F1B1A"/>
              </a:solidFill>
            </a:endParaRPr>
          </a:p>
          <a:p>
            <a:r>
              <a:rPr lang="es-ES" sz="1500" dirty="0">
                <a:solidFill>
                  <a:srgbClr val="1F1B1A"/>
                </a:solidFill>
              </a:rPr>
              <a:t>Indicando:</a:t>
            </a:r>
          </a:p>
          <a:p>
            <a:r>
              <a:rPr lang="es-ES" sz="1500" b="1" dirty="0">
                <a:solidFill>
                  <a:srgbClr val="1F1B1A"/>
                </a:solidFill>
              </a:rPr>
              <a:t>- Número de referencia y póliza </a:t>
            </a:r>
          </a:p>
          <a:p>
            <a:r>
              <a:rPr lang="es-ES" sz="1500" b="1" dirty="0">
                <a:solidFill>
                  <a:srgbClr val="1F1B1A"/>
                </a:solidFill>
              </a:rPr>
              <a:t>- Nro. documento de identidad</a:t>
            </a:r>
          </a:p>
          <a:p>
            <a:r>
              <a:rPr lang="es-ES" sz="1500" b="1" dirty="0">
                <a:solidFill>
                  <a:srgbClr val="1F1B1A"/>
                </a:solidFill>
              </a:rPr>
              <a:t>- Monto adeudado</a:t>
            </a:r>
          </a:p>
        </p:txBody>
      </p:sp>
    </p:spTree>
    <p:extLst>
      <p:ext uri="{BB962C8B-B14F-4D97-AF65-F5344CB8AC3E}">
        <p14:creationId xmlns:p14="http://schemas.microsoft.com/office/powerpoint/2010/main" val="350111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852FBC77-9B88-D47C-9200-EC2B27B09174}"/>
              </a:ext>
            </a:extLst>
          </p:cNvPr>
          <p:cNvPicPr>
            <a:picLocks noChangeAspect="1"/>
          </p:cNvPicPr>
          <p:nvPr/>
        </p:nvPicPr>
        <p:blipFill rotWithShape="1">
          <a:blip r:embed="rId2">
            <a:extLst>
              <a:ext uri="{28A0092B-C50C-407E-A947-70E740481C1C}">
                <a14:useLocalDpi xmlns:a14="http://schemas.microsoft.com/office/drawing/2010/main" val="0"/>
              </a:ext>
            </a:extLst>
          </a:blip>
          <a:srcRect l="3661" r="1365" b="1225"/>
          <a:stretch/>
        </p:blipFill>
        <p:spPr>
          <a:xfrm>
            <a:off x="-12575" y="0"/>
            <a:ext cx="11711954" cy="6858000"/>
          </a:xfrm>
          <a:prstGeom prst="rect">
            <a:avLst/>
          </a:prstGeom>
        </p:spPr>
      </p:pic>
      <p:sp>
        <p:nvSpPr>
          <p:cNvPr id="11" name="Rectángulo 10">
            <a:extLst>
              <a:ext uri="{FF2B5EF4-FFF2-40B4-BE49-F238E27FC236}">
                <a16:creationId xmlns:a16="http://schemas.microsoft.com/office/drawing/2014/main" id="{79C873F1-4533-9D6C-CBC4-BE5AC701B8FA}"/>
              </a:ext>
            </a:extLst>
          </p:cNvPr>
          <p:cNvSpPr/>
          <p:nvPr/>
        </p:nvSpPr>
        <p:spPr>
          <a:xfrm>
            <a:off x="0" y="0"/>
            <a:ext cx="11738580" cy="6858000"/>
          </a:xfrm>
          <a:prstGeom prst="rect">
            <a:avLst/>
          </a:prstGeom>
          <a:solidFill>
            <a:srgbClr val="1F1B1A">
              <a:alpha val="868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8" name="CuadroTexto 7">
            <a:extLst>
              <a:ext uri="{FF2B5EF4-FFF2-40B4-BE49-F238E27FC236}">
                <a16:creationId xmlns:a16="http://schemas.microsoft.com/office/drawing/2014/main" id="{F4F68B11-65E6-D053-333F-2AAFACB22F4F}"/>
              </a:ext>
            </a:extLst>
          </p:cNvPr>
          <p:cNvSpPr txBox="1"/>
          <p:nvPr/>
        </p:nvSpPr>
        <p:spPr>
          <a:xfrm>
            <a:off x="492621" y="4370633"/>
            <a:ext cx="6617158" cy="1569660"/>
          </a:xfrm>
          <a:prstGeom prst="rect">
            <a:avLst/>
          </a:prstGeom>
          <a:noFill/>
        </p:spPr>
        <p:txBody>
          <a:bodyPr wrap="square" rtlCol="0">
            <a:spAutoFit/>
          </a:bodyPr>
          <a:lstStyle/>
          <a:p>
            <a:pPr algn="l"/>
            <a:r>
              <a:rPr lang="es-UY" sz="9600" b="1" dirty="0">
                <a:solidFill>
                  <a:srgbClr val="FF0068"/>
                </a:solidFill>
                <a:latin typeface="Arial Black" panose="020B0604020202020204" pitchFamily="34" charset="0"/>
                <a:cs typeface="Arial Black" panose="020B0604020202020204" pitchFamily="34" charset="0"/>
              </a:rPr>
              <a:t>GRACIAS</a:t>
            </a:r>
          </a:p>
        </p:txBody>
      </p:sp>
      <p:sp>
        <p:nvSpPr>
          <p:cNvPr id="9" name="CuadroTexto 8">
            <a:extLst>
              <a:ext uri="{FF2B5EF4-FFF2-40B4-BE49-F238E27FC236}">
                <a16:creationId xmlns:a16="http://schemas.microsoft.com/office/drawing/2014/main" id="{2E05E4FB-8FC2-761D-5201-9B62CD9DFD2D}"/>
              </a:ext>
            </a:extLst>
          </p:cNvPr>
          <p:cNvSpPr txBox="1"/>
          <p:nvPr/>
        </p:nvSpPr>
        <p:spPr>
          <a:xfrm>
            <a:off x="492621" y="3620825"/>
            <a:ext cx="6617158" cy="1107996"/>
          </a:xfrm>
          <a:prstGeom prst="rect">
            <a:avLst/>
          </a:prstGeom>
          <a:noFill/>
        </p:spPr>
        <p:txBody>
          <a:bodyPr wrap="square" rtlCol="0">
            <a:spAutoFit/>
          </a:bodyPr>
          <a:lstStyle/>
          <a:p>
            <a:pPr algn="l"/>
            <a:r>
              <a:rPr lang="es-UY" sz="6600" b="1" dirty="0">
                <a:solidFill>
                  <a:schemeClr val="bg1"/>
                </a:solidFill>
                <a:latin typeface="Arial Black" panose="020B0604020202020204" pitchFamily="34" charset="0"/>
                <a:cs typeface="Arial Black" panose="020B0604020202020204" pitchFamily="34" charset="0"/>
              </a:rPr>
              <a:t>MUCHAS</a:t>
            </a:r>
          </a:p>
        </p:txBody>
      </p:sp>
      <p:pic>
        <p:nvPicPr>
          <p:cNvPr id="13" name="Imagen 12">
            <a:extLst>
              <a:ext uri="{FF2B5EF4-FFF2-40B4-BE49-F238E27FC236}">
                <a16:creationId xmlns:a16="http://schemas.microsoft.com/office/drawing/2014/main" id="{C28F51E9-5F26-7E0B-C9F6-4753D3FE5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108" y="5831832"/>
            <a:ext cx="1739595" cy="420256"/>
          </a:xfrm>
          <a:prstGeom prst="rect">
            <a:avLst/>
          </a:prstGeom>
        </p:spPr>
      </p:pic>
      <p:sp>
        <p:nvSpPr>
          <p:cNvPr id="16" name="Rectángulo 15">
            <a:extLst>
              <a:ext uri="{FF2B5EF4-FFF2-40B4-BE49-F238E27FC236}">
                <a16:creationId xmlns:a16="http://schemas.microsoft.com/office/drawing/2014/main" id="{162CAF8E-0F13-CAF1-980B-6E8E1B13FFCC}"/>
              </a:ext>
            </a:extLst>
          </p:cNvPr>
          <p:cNvSpPr/>
          <p:nvPr/>
        </p:nvSpPr>
        <p:spPr>
          <a:xfrm>
            <a:off x="11738580" y="0"/>
            <a:ext cx="457200" cy="5107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7" name="Rectángulo 16">
            <a:extLst>
              <a:ext uri="{FF2B5EF4-FFF2-40B4-BE49-F238E27FC236}">
                <a16:creationId xmlns:a16="http://schemas.microsoft.com/office/drawing/2014/main" id="{BAD7965F-0142-14A9-D0BC-6FF50FCB2DC8}"/>
              </a:ext>
            </a:extLst>
          </p:cNvPr>
          <p:cNvSpPr/>
          <p:nvPr/>
        </p:nvSpPr>
        <p:spPr>
          <a:xfrm rot="5400000">
            <a:off x="11470531" y="5436144"/>
            <a:ext cx="321015" cy="11219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8" name="CuadroTexto 17">
            <a:extLst>
              <a:ext uri="{FF2B5EF4-FFF2-40B4-BE49-F238E27FC236}">
                <a16:creationId xmlns:a16="http://schemas.microsoft.com/office/drawing/2014/main" id="{BE8EB4A1-1025-B463-61DD-BE54AE3A2F1C}"/>
              </a:ext>
            </a:extLst>
          </p:cNvPr>
          <p:cNvSpPr txBox="1"/>
          <p:nvPr/>
        </p:nvSpPr>
        <p:spPr>
          <a:xfrm>
            <a:off x="11123241" y="5842855"/>
            <a:ext cx="1015201" cy="307777"/>
          </a:xfrm>
          <a:prstGeom prst="rect">
            <a:avLst/>
          </a:prstGeom>
          <a:noFill/>
        </p:spPr>
        <p:txBody>
          <a:bodyPr wrap="square" rtlCol="0">
            <a:spAutoFit/>
          </a:bodyPr>
          <a:lstStyle/>
          <a:p>
            <a:pPr algn="r"/>
            <a:r>
              <a:rPr lang="es-UY" sz="1400" i="1" dirty="0">
                <a:solidFill>
                  <a:schemeClr val="bg1"/>
                </a:solidFill>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1002418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ctores Cualitativos en el Análisis Crediticio :: Diego A. Torres">
            <a:extLst>
              <a:ext uri="{FF2B5EF4-FFF2-40B4-BE49-F238E27FC236}">
                <a16:creationId xmlns:a16="http://schemas.microsoft.com/office/drawing/2014/main" id="{C3E60A8E-382D-CA39-7643-B6E7CDDA6A0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0544" r="9598"/>
          <a:stretch/>
        </p:blipFill>
        <p:spPr bwMode="auto">
          <a:xfrm>
            <a:off x="0" y="0"/>
            <a:ext cx="615760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788EA69D-D64F-0FDF-35FD-B6EEE694FD30}"/>
              </a:ext>
            </a:extLst>
          </p:cNvPr>
          <p:cNvSpPr/>
          <p:nvPr/>
        </p:nvSpPr>
        <p:spPr>
          <a:xfrm>
            <a:off x="-5765" y="1"/>
            <a:ext cx="6157609" cy="6867644"/>
          </a:xfrm>
          <a:prstGeom prst="rect">
            <a:avLst/>
          </a:prstGeom>
          <a:solidFill>
            <a:schemeClr val="accent2">
              <a:alpha val="5579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CuadroTexto 6">
            <a:extLst>
              <a:ext uri="{FF2B5EF4-FFF2-40B4-BE49-F238E27FC236}">
                <a16:creationId xmlns:a16="http://schemas.microsoft.com/office/drawing/2014/main" id="{534EBCE3-E1E4-A92E-0C8A-C302897009EF}"/>
              </a:ext>
            </a:extLst>
          </p:cNvPr>
          <p:cNvSpPr txBox="1"/>
          <p:nvPr/>
        </p:nvSpPr>
        <p:spPr>
          <a:xfrm>
            <a:off x="6756761" y="1285405"/>
            <a:ext cx="3767328" cy="861774"/>
          </a:xfrm>
          <a:prstGeom prst="rect">
            <a:avLst/>
          </a:prstGeom>
          <a:noFill/>
        </p:spPr>
        <p:txBody>
          <a:bodyPr wrap="square" rtlCol="0">
            <a:spAutoFit/>
          </a:bodyPr>
          <a:lstStyle/>
          <a:p>
            <a:pPr algn="l"/>
            <a:r>
              <a:rPr lang="es-UY" sz="5000" b="1" dirty="0">
                <a:solidFill>
                  <a:srgbClr val="FF0068"/>
                </a:solidFill>
                <a:latin typeface="Arial Black" panose="020B0604020202020204" pitchFamily="34" charset="0"/>
                <a:cs typeface="Arial Black" panose="020B0604020202020204" pitchFamily="34" charset="0"/>
              </a:rPr>
              <a:t>PASO 1</a:t>
            </a:r>
          </a:p>
        </p:txBody>
      </p:sp>
      <p:sp>
        <p:nvSpPr>
          <p:cNvPr id="8" name="CuadroTexto 7">
            <a:extLst>
              <a:ext uri="{FF2B5EF4-FFF2-40B4-BE49-F238E27FC236}">
                <a16:creationId xmlns:a16="http://schemas.microsoft.com/office/drawing/2014/main" id="{A413165D-5A46-C1CF-E125-33DD93D4303F}"/>
              </a:ext>
            </a:extLst>
          </p:cNvPr>
          <p:cNvSpPr txBox="1"/>
          <p:nvPr/>
        </p:nvSpPr>
        <p:spPr>
          <a:xfrm>
            <a:off x="6784199" y="2404535"/>
            <a:ext cx="4550326" cy="2893100"/>
          </a:xfrm>
          <a:prstGeom prst="rect">
            <a:avLst/>
          </a:prstGeom>
          <a:noFill/>
        </p:spPr>
        <p:txBody>
          <a:bodyPr wrap="square" rtlCol="0">
            <a:spAutoFit/>
          </a:bodyPr>
          <a:lstStyle/>
          <a:p>
            <a:pPr algn="just"/>
            <a:r>
              <a:rPr lang="es-ES" sz="1400" dirty="0">
                <a:latin typeface="Arial" panose="020B0604020202020204" pitchFamily="34" charset="0"/>
                <a:cs typeface="Arial" panose="020B0604020202020204" pitchFamily="34" charset="0"/>
              </a:rPr>
              <a:t>Enviar la documentación detallada a continuación vía  mail a </a:t>
            </a:r>
            <a:r>
              <a:rPr lang="es-ES" sz="1400" dirty="0">
                <a:latin typeface="Arial" panose="020B0604020202020204" pitchFamily="34" charset="0"/>
                <a:cs typeface="Arial" panose="020B0604020202020204" pitchFamily="34" charset="0"/>
                <a:hlinkClick r:id="rId4"/>
              </a:rPr>
              <a:t>segurodealquiler@sancorseguros.com.uy</a:t>
            </a:r>
            <a:r>
              <a:rPr lang="es-ES" sz="1400" dirty="0">
                <a:latin typeface="Arial" panose="020B0604020202020204" pitchFamily="34" charset="0"/>
                <a:cs typeface="Arial" panose="020B0604020202020204" pitchFamily="34" charset="0"/>
              </a:rPr>
              <a:t>.</a:t>
            </a:r>
          </a:p>
          <a:p>
            <a:pPr algn="just"/>
            <a:endParaRPr lang="es-ES" sz="1400" dirty="0">
              <a:latin typeface="Arial" panose="020B0604020202020204" pitchFamily="34" charset="0"/>
              <a:cs typeface="Arial" panose="020B0604020202020204" pitchFamily="34" charset="0"/>
            </a:endParaRPr>
          </a:p>
          <a:p>
            <a:pPr algn="just"/>
            <a:r>
              <a:rPr lang="es-ES" sz="1400" b="1" dirty="0">
                <a:latin typeface="Arial" panose="020B0604020202020204" pitchFamily="34" charset="0"/>
                <a:cs typeface="Arial" panose="020B0604020202020204" pitchFamily="34" charset="0"/>
              </a:rPr>
              <a:t>Documentación:</a:t>
            </a:r>
          </a:p>
          <a:p>
            <a:pPr marL="342900" indent="-342900" algn="just">
              <a:buFont typeface="Arial" panose="020B0604020202020204" pitchFamily="34" charset="0"/>
              <a:buChar char="•"/>
            </a:pPr>
            <a:r>
              <a:rPr lang="es-ES" sz="1400" dirty="0">
                <a:latin typeface="Arial" panose="020B0604020202020204" pitchFamily="34" charset="0"/>
                <a:cs typeface="Arial" panose="020B0604020202020204" pitchFamily="34" charset="0"/>
              </a:rPr>
              <a:t>Documento de Identidad</a:t>
            </a:r>
          </a:p>
          <a:p>
            <a:pPr marL="342900" indent="-342900" algn="just">
              <a:buFont typeface="Arial" panose="020B0604020202020204" pitchFamily="34" charset="0"/>
              <a:buChar char="•"/>
            </a:pPr>
            <a:r>
              <a:rPr lang="es-ES" sz="1400" dirty="0">
                <a:latin typeface="Arial" panose="020B0604020202020204" pitchFamily="34" charset="0"/>
                <a:cs typeface="Arial" panose="020B0604020202020204" pitchFamily="34" charset="0"/>
              </a:rPr>
              <a:t>Comprobante de Ingresos, dependiendo de la categoría</a:t>
            </a:r>
          </a:p>
          <a:p>
            <a:pPr marL="342900" indent="-342900" algn="just">
              <a:buFont typeface="Arial" panose="020B0604020202020204" pitchFamily="34" charset="0"/>
              <a:buChar char="•"/>
            </a:pPr>
            <a:endParaRPr lang="es-ES" sz="1400" dirty="0">
              <a:latin typeface="Arial" panose="020B0604020202020204" pitchFamily="34" charset="0"/>
              <a:cs typeface="Arial" panose="020B0604020202020204" pitchFamily="34" charset="0"/>
            </a:endParaRPr>
          </a:p>
          <a:p>
            <a:pPr algn="just"/>
            <a:r>
              <a:rPr lang="es-ES" sz="1400" dirty="0">
                <a:latin typeface="Arial" panose="020B0604020202020204" pitchFamily="34" charset="0"/>
                <a:cs typeface="Arial" panose="020B0604020202020204" pitchFamily="34" charset="0"/>
              </a:rPr>
              <a:t>El resultado del análisis se enviará por correo electrónico posteriores a la presentación del pedido y tiene una validez de 30 días corridos. Se enviarán condiciones para continuar la solicitud (cláusulas y formulario).</a:t>
            </a:r>
          </a:p>
        </p:txBody>
      </p:sp>
      <p:sp>
        <p:nvSpPr>
          <p:cNvPr id="9" name="Rectángulo 8">
            <a:extLst>
              <a:ext uri="{FF2B5EF4-FFF2-40B4-BE49-F238E27FC236}">
                <a16:creationId xmlns:a16="http://schemas.microsoft.com/office/drawing/2014/main" id="{23C390B3-87ED-A176-D772-EA1354424113}"/>
              </a:ext>
            </a:extLst>
          </p:cNvPr>
          <p:cNvSpPr/>
          <p:nvPr/>
        </p:nvSpPr>
        <p:spPr>
          <a:xfrm rot="5400000">
            <a:off x="11470531" y="5436144"/>
            <a:ext cx="321015" cy="11219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2" name="CuadroTexto 11">
            <a:extLst>
              <a:ext uri="{FF2B5EF4-FFF2-40B4-BE49-F238E27FC236}">
                <a16:creationId xmlns:a16="http://schemas.microsoft.com/office/drawing/2014/main" id="{93F693D6-0892-26B0-297F-8920F60D405F}"/>
              </a:ext>
            </a:extLst>
          </p:cNvPr>
          <p:cNvSpPr txBox="1"/>
          <p:nvPr/>
        </p:nvSpPr>
        <p:spPr>
          <a:xfrm>
            <a:off x="11123241" y="5842855"/>
            <a:ext cx="1015201" cy="307777"/>
          </a:xfrm>
          <a:prstGeom prst="rect">
            <a:avLst/>
          </a:prstGeom>
          <a:noFill/>
        </p:spPr>
        <p:txBody>
          <a:bodyPr wrap="square" rtlCol="0">
            <a:spAutoFit/>
          </a:bodyPr>
          <a:lstStyle/>
          <a:p>
            <a:pPr algn="r"/>
            <a:r>
              <a:rPr lang="es-UY" sz="1400" i="1" dirty="0">
                <a:solidFill>
                  <a:schemeClr val="bg1"/>
                </a:solidFill>
                <a:latin typeface="Arial" panose="020B0604020202020204" pitchFamily="34" charset="0"/>
                <a:cs typeface="Arial" panose="020B0604020202020204" pitchFamily="34" charset="0"/>
              </a:rPr>
              <a:t>02</a:t>
            </a:r>
          </a:p>
        </p:txBody>
      </p:sp>
      <p:pic>
        <p:nvPicPr>
          <p:cNvPr id="14" name="Imagen 13">
            <a:extLst>
              <a:ext uri="{FF2B5EF4-FFF2-40B4-BE49-F238E27FC236}">
                <a16:creationId xmlns:a16="http://schemas.microsoft.com/office/drawing/2014/main" id="{3B1A6CC0-1986-ABEF-11BF-789F94C795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602" y="526482"/>
            <a:ext cx="1739595" cy="420256"/>
          </a:xfrm>
          <a:prstGeom prst="rect">
            <a:avLst/>
          </a:prstGeom>
        </p:spPr>
      </p:pic>
      <p:sp>
        <p:nvSpPr>
          <p:cNvPr id="10" name="CuadroTexto 9">
            <a:extLst>
              <a:ext uri="{FF2B5EF4-FFF2-40B4-BE49-F238E27FC236}">
                <a16:creationId xmlns:a16="http://schemas.microsoft.com/office/drawing/2014/main" id="{9A0FBE71-4430-49EE-B67B-5F1A72444D67}"/>
              </a:ext>
            </a:extLst>
          </p:cNvPr>
          <p:cNvSpPr txBox="1"/>
          <p:nvPr/>
        </p:nvSpPr>
        <p:spPr>
          <a:xfrm>
            <a:off x="6784199" y="946851"/>
            <a:ext cx="4634257" cy="338554"/>
          </a:xfrm>
          <a:prstGeom prst="rect">
            <a:avLst/>
          </a:prstGeom>
          <a:noFill/>
        </p:spPr>
        <p:txBody>
          <a:bodyPr wrap="square" rtlCol="0">
            <a:spAutoFit/>
          </a:bodyPr>
          <a:lstStyle/>
          <a:p>
            <a:pPr algn="l"/>
            <a:r>
              <a:rPr lang="es-UY" sz="1600" b="1" dirty="0">
                <a:solidFill>
                  <a:srgbClr val="1E1A19"/>
                </a:solidFill>
                <a:latin typeface="Arial Black" panose="020B0604020202020204" pitchFamily="34" charset="0"/>
                <a:cs typeface="Arial Black" panose="020B0604020202020204" pitchFamily="34" charset="0"/>
              </a:rPr>
              <a:t>ANÁLISIS CREDITICIO</a:t>
            </a:r>
          </a:p>
        </p:txBody>
      </p:sp>
    </p:spTree>
    <p:extLst>
      <p:ext uri="{BB962C8B-B14F-4D97-AF65-F5344CB8AC3E}">
        <p14:creationId xmlns:p14="http://schemas.microsoft.com/office/powerpoint/2010/main" val="3606115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D8D0BBF2-87FA-EDFD-3ED4-E55BDD484EAF}"/>
              </a:ext>
            </a:extLst>
          </p:cNvPr>
          <p:cNvSpPr/>
          <p:nvPr/>
        </p:nvSpPr>
        <p:spPr>
          <a:xfrm>
            <a:off x="5009744" y="0"/>
            <a:ext cx="674334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8" name="Rectángulo 7">
            <a:extLst>
              <a:ext uri="{FF2B5EF4-FFF2-40B4-BE49-F238E27FC236}">
                <a16:creationId xmlns:a16="http://schemas.microsoft.com/office/drawing/2014/main" id="{3E03C9BA-C744-DFA7-1F47-3DA4B225E79C}"/>
              </a:ext>
            </a:extLst>
          </p:cNvPr>
          <p:cNvSpPr/>
          <p:nvPr/>
        </p:nvSpPr>
        <p:spPr>
          <a:xfrm rot="5400000">
            <a:off x="11470531" y="5436144"/>
            <a:ext cx="321015" cy="1121924"/>
          </a:xfrm>
          <a:prstGeom prst="rect">
            <a:avLst/>
          </a:prstGeom>
          <a:solidFill>
            <a:srgbClr val="1F1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9" name="CuadroTexto 8">
            <a:extLst>
              <a:ext uri="{FF2B5EF4-FFF2-40B4-BE49-F238E27FC236}">
                <a16:creationId xmlns:a16="http://schemas.microsoft.com/office/drawing/2014/main" id="{111A3875-8CB2-7F82-0FA7-F8736F26711E}"/>
              </a:ext>
            </a:extLst>
          </p:cNvPr>
          <p:cNvSpPr txBox="1"/>
          <p:nvPr/>
        </p:nvSpPr>
        <p:spPr>
          <a:xfrm>
            <a:off x="5632316" y="485036"/>
            <a:ext cx="5529837" cy="5909310"/>
          </a:xfrm>
          <a:prstGeom prst="rect">
            <a:avLst/>
          </a:prstGeom>
          <a:noFill/>
        </p:spPr>
        <p:txBody>
          <a:bodyPr wrap="square" rtlCol="0">
            <a:spAutoFit/>
          </a:bodyPr>
          <a:lstStyle/>
          <a:p>
            <a:r>
              <a:rPr lang="es-ES" sz="1400" b="1" dirty="0">
                <a:solidFill>
                  <a:schemeClr val="bg1"/>
                </a:solidFill>
                <a:latin typeface="Arial" panose="020B0604020202020204" pitchFamily="34" charset="0"/>
                <a:cs typeface="Arial" panose="020B0604020202020204" pitchFamily="34" charset="0"/>
              </a:rPr>
              <a:t>A-</a:t>
            </a:r>
            <a:r>
              <a:rPr lang="es-ES" sz="1400" dirty="0">
                <a:solidFill>
                  <a:schemeClr val="bg1"/>
                </a:solidFill>
                <a:latin typeface="Arial" panose="020B0604020202020204" pitchFamily="34" charset="0"/>
                <a:cs typeface="Arial" panose="020B0604020202020204" pitchFamily="34" charset="0"/>
              </a:rPr>
              <a:t> </a:t>
            </a:r>
            <a:r>
              <a:rPr lang="es-ES" sz="1400" b="1" dirty="0">
                <a:solidFill>
                  <a:schemeClr val="bg1"/>
                </a:solidFill>
                <a:latin typeface="Arial" panose="020B0604020202020204" pitchFamily="34" charset="0"/>
                <a:cs typeface="Arial" panose="020B0604020202020204" pitchFamily="34" charset="0"/>
              </a:rPr>
              <a:t>Empleados Relación Dependencia</a:t>
            </a:r>
            <a:endParaRPr lang="es-ES" sz="1400" dirty="0">
              <a:solidFill>
                <a:schemeClr val="bg1"/>
              </a:solidFill>
              <a:latin typeface="Arial" panose="020B0604020202020204" pitchFamily="34" charset="0"/>
              <a:cs typeface="Arial" panose="020B0604020202020204" pitchFamily="34" charset="0"/>
            </a:endParaRPr>
          </a:p>
          <a:p>
            <a:r>
              <a:rPr lang="es-ES" sz="1400" dirty="0">
                <a:solidFill>
                  <a:schemeClr val="bg1"/>
                </a:solidFill>
                <a:latin typeface="Arial" panose="020B0604020202020204" pitchFamily="34" charset="0"/>
                <a:cs typeface="Arial" panose="020B0604020202020204" pitchFamily="34" charset="0"/>
              </a:rPr>
              <a:t>• Mensuales: últimos tres recibos de sueldo (antigüedad mínima 3 meses).</a:t>
            </a:r>
          </a:p>
          <a:p>
            <a:r>
              <a:rPr lang="es-ES" sz="1400" dirty="0">
                <a:solidFill>
                  <a:schemeClr val="bg1"/>
                </a:solidFill>
                <a:latin typeface="Arial" panose="020B0604020202020204" pitchFamily="34" charset="0"/>
                <a:cs typeface="Arial" panose="020B0604020202020204" pitchFamily="34" charset="0"/>
              </a:rPr>
              <a:t>• Jornaleros: últimos seis recibos de sueldo (antigüedad mínima 3 meses).</a:t>
            </a:r>
          </a:p>
          <a:p>
            <a:endParaRPr lang="es-ES" sz="1400" dirty="0">
              <a:solidFill>
                <a:schemeClr val="bg1"/>
              </a:solidFill>
              <a:latin typeface="Arial" panose="020B0604020202020204" pitchFamily="34" charset="0"/>
              <a:cs typeface="Arial" panose="020B0604020202020204" pitchFamily="34" charset="0"/>
            </a:endParaRPr>
          </a:p>
          <a:p>
            <a:r>
              <a:rPr lang="es-ES" sz="1400" b="1" dirty="0">
                <a:solidFill>
                  <a:schemeClr val="bg1"/>
                </a:solidFill>
                <a:latin typeface="Arial" panose="020B0604020202020204" pitchFamily="34" charset="0"/>
                <a:cs typeface="Arial" panose="020B0604020202020204" pitchFamily="34" charset="0"/>
              </a:rPr>
              <a:t>B-</a:t>
            </a:r>
            <a:r>
              <a:rPr lang="es-ES" sz="1400" dirty="0">
                <a:solidFill>
                  <a:schemeClr val="bg1"/>
                </a:solidFill>
                <a:latin typeface="Arial" panose="020B0604020202020204" pitchFamily="34" charset="0"/>
                <a:cs typeface="Arial" panose="020B0604020202020204" pitchFamily="34" charset="0"/>
              </a:rPr>
              <a:t> </a:t>
            </a:r>
            <a:r>
              <a:rPr lang="es-ES" sz="1400" b="1" dirty="0">
                <a:solidFill>
                  <a:schemeClr val="bg1"/>
                </a:solidFill>
                <a:latin typeface="Arial" panose="020B0604020202020204" pitchFamily="34" charset="0"/>
                <a:cs typeface="Arial" panose="020B0604020202020204" pitchFamily="34" charset="0"/>
              </a:rPr>
              <a:t> Trabajadores Independientes - Micro Empresarios – Profesionales</a:t>
            </a:r>
          </a:p>
          <a:p>
            <a:r>
              <a:rPr lang="es-ES" sz="1400" dirty="0">
                <a:solidFill>
                  <a:schemeClr val="bg1"/>
                </a:solidFill>
                <a:latin typeface="Arial" panose="020B0604020202020204" pitchFamily="34" charset="0"/>
                <a:cs typeface="Arial" panose="020B0604020202020204" pitchFamily="34" charset="0"/>
              </a:rPr>
              <a:t>•</a:t>
            </a:r>
            <a:r>
              <a:rPr lang="es-ES" sz="1400" b="1" dirty="0">
                <a:solidFill>
                  <a:schemeClr val="bg1"/>
                </a:solidFill>
                <a:latin typeface="Arial" panose="020B0604020202020204" pitchFamily="34" charset="0"/>
                <a:cs typeface="Arial" panose="020B0604020202020204" pitchFamily="34" charset="0"/>
              </a:rPr>
              <a:t> </a:t>
            </a:r>
            <a:r>
              <a:rPr lang="es-ES" sz="1400" dirty="0">
                <a:solidFill>
                  <a:schemeClr val="bg1"/>
                </a:solidFill>
                <a:latin typeface="Arial" panose="020B0604020202020204" pitchFamily="34" charset="0"/>
                <a:cs typeface="Arial" panose="020B0604020202020204" pitchFamily="34" charset="0"/>
              </a:rPr>
              <a:t>Informe de Contador Público sobre ingresos personales líquidos, según formato de Sancor (últimos 12 meses)</a:t>
            </a:r>
          </a:p>
          <a:p>
            <a:r>
              <a:rPr lang="es-ES" sz="1400" dirty="0">
                <a:solidFill>
                  <a:schemeClr val="bg1"/>
                </a:solidFill>
                <a:latin typeface="Arial" panose="020B0604020202020204" pitchFamily="34" charset="0"/>
                <a:cs typeface="Arial" panose="020B0604020202020204" pitchFamily="34" charset="0"/>
              </a:rPr>
              <a:t>• Copia de Declaración Jurada ante DGI (IVA – IRAE - IRPF) o Estados Contables Certificados.</a:t>
            </a:r>
          </a:p>
          <a:p>
            <a:endParaRPr lang="es-ES" sz="1400" dirty="0">
              <a:solidFill>
                <a:schemeClr val="bg1"/>
              </a:solidFill>
              <a:latin typeface="Arial" panose="020B0604020202020204" pitchFamily="34" charset="0"/>
              <a:cs typeface="Arial" panose="020B0604020202020204" pitchFamily="34" charset="0"/>
            </a:endParaRPr>
          </a:p>
          <a:p>
            <a:r>
              <a:rPr lang="es-ES" sz="1400" b="1" dirty="0">
                <a:solidFill>
                  <a:schemeClr val="bg1"/>
                </a:solidFill>
                <a:latin typeface="Arial" panose="020B0604020202020204" pitchFamily="34" charset="0"/>
                <a:cs typeface="Arial" panose="020B0604020202020204" pitchFamily="34" charset="0"/>
              </a:rPr>
              <a:t>C-</a:t>
            </a:r>
            <a:r>
              <a:rPr lang="es-ES" sz="1400" dirty="0">
                <a:solidFill>
                  <a:schemeClr val="bg1"/>
                </a:solidFill>
                <a:latin typeface="Arial" panose="020B0604020202020204" pitchFamily="34" charset="0"/>
                <a:cs typeface="Arial" panose="020B0604020202020204" pitchFamily="34" charset="0"/>
              </a:rPr>
              <a:t> </a:t>
            </a:r>
            <a:r>
              <a:rPr lang="es-ES" sz="1400" b="1" dirty="0">
                <a:solidFill>
                  <a:schemeClr val="bg1"/>
                </a:solidFill>
                <a:latin typeface="Arial" panose="020B0604020202020204" pitchFamily="34" charset="0"/>
                <a:cs typeface="Arial" panose="020B0604020202020204" pitchFamily="34" charset="0"/>
              </a:rPr>
              <a:t>Socios o Accionistas de Sociedades Comerciales</a:t>
            </a:r>
          </a:p>
          <a:p>
            <a:r>
              <a:rPr lang="es-ES" sz="1400" dirty="0">
                <a:solidFill>
                  <a:schemeClr val="bg1"/>
                </a:solidFill>
                <a:latin typeface="Arial" panose="020B0604020202020204" pitchFamily="34" charset="0"/>
                <a:cs typeface="Arial" panose="020B0604020202020204" pitchFamily="34" charset="0"/>
              </a:rPr>
              <a:t>• Informe de Contador Público sobre ingresos personales líquidos, según formato de Sancor </a:t>
            </a:r>
          </a:p>
          <a:p>
            <a:r>
              <a:rPr lang="es-ES" sz="1400" dirty="0">
                <a:solidFill>
                  <a:schemeClr val="bg1"/>
                </a:solidFill>
                <a:latin typeface="Arial" panose="020B0604020202020204" pitchFamily="34" charset="0"/>
                <a:cs typeface="Arial" panose="020B0604020202020204" pitchFamily="34" charset="0"/>
              </a:rPr>
              <a:t>(últimos 12 meses)</a:t>
            </a:r>
          </a:p>
          <a:p>
            <a:r>
              <a:rPr lang="es-ES" sz="1400" dirty="0">
                <a:solidFill>
                  <a:schemeClr val="bg1"/>
                </a:solidFill>
                <a:latin typeface="Arial" panose="020B0604020202020204" pitchFamily="34" charset="0"/>
                <a:cs typeface="Arial" panose="020B0604020202020204" pitchFamily="34" charset="0"/>
              </a:rPr>
              <a:t>• Dos últimos balances contables auditados, certificados o con revisión limitada.</a:t>
            </a:r>
          </a:p>
          <a:p>
            <a:endParaRPr lang="es-ES" sz="1400" dirty="0">
              <a:solidFill>
                <a:schemeClr val="bg1"/>
              </a:solidFill>
              <a:latin typeface="Arial" panose="020B0604020202020204" pitchFamily="34" charset="0"/>
              <a:cs typeface="Arial" panose="020B0604020202020204" pitchFamily="34" charset="0"/>
            </a:endParaRPr>
          </a:p>
          <a:p>
            <a:r>
              <a:rPr lang="es-ES" sz="1400" b="1" dirty="0">
                <a:solidFill>
                  <a:schemeClr val="bg1"/>
                </a:solidFill>
                <a:latin typeface="Arial" panose="020B0604020202020204" pitchFamily="34" charset="0"/>
                <a:cs typeface="Arial" panose="020B0604020202020204" pitchFamily="34" charset="0"/>
              </a:rPr>
              <a:t>D-</a:t>
            </a:r>
            <a:r>
              <a:rPr lang="es-ES" sz="1400" dirty="0">
                <a:solidFill>
                  <a:schemeClr val="bg1"/>
                </a:solidFill>
                <a:latin typeface="Arial" panose="020B0604020202020204" pitchFamily="34" charset="0"/>
                <a:cs typeface="Arial" panose="020B0604020202020204" pitchFamily="34" charset="0"/>
              </a:rPr>
              <a:t> </a:t>
            </a:r>
            <a:r>
              <a:rPr lang="es-ES" sz="1400" b="1" dirty="0">
                <a:solidFill>
                  <a:schemeClr val="bg1"/>
                </a:solidFill>
                <a:latin typeface="Arial" panose="020B0604020202020204" pitchFamily="34" charset="0"/>
                <a:cs typeface="Arial" panose="020B0604020202020204" pitchFamily="34" charset="0"/>
              </a:rPr>
              <a:t>Jubilados y Pensionados</a:t>
            </a:r>
            <a:endParaRPr lang="es-ES" sz="1400" dirty="0">
              <a:solidFill>
                <a:schemeClr val="bg1"/>
              </a:solidFill>
              <a:latin typeface="Arial" panose="020B0604020202020204" pitchFamily="34" charset="0"/>
              <a:cs typeface="Arial" panose="020B0604020202020204" pitchFamily="34" charset="0"/>
            </a:endParaRPr>
          </a:p>
          <a:p>
            <a:r>
              <a:rPr lang="es-ES" sz="1400" dirty="0">
                <a:solidFill>
                  <a:schemeClr val="bg1"/>
                </a:solidFill>
                <a:latin typeface="Arial" panose="020B0604020202020204" pitchFamily="34" charset="0"/>
                <a:cs typeface="Arial" panose="020B0604020202020204" pitchFamily="34" charset="0"/>
              </a:rPr>
              <a:t>• Recibo de Jubilación o Pensión último recibo de ingreso.</a:t>
            </a:r>
          </a:p>
          <a:p>
            <a:endParaRPr lang="es-ES" sz="1400" dirty="0">
              <a:solidFill>
                <a:schemeClr val="bg1"/>
              </a:solidFill>
              <a:latin typeface="Arial" panose="020B0604020202020204" pitchFamily="34" charset="0"/>
              <a:cs typeface="Arial" panose="020B0604020202020204" pitchFamily="34" charset="0"/>
            </a:endParaRPr>
          </a:p>
          <a:p>
            <a:r>
              <a:rPr lang="es-ES" sz="1400" b="1" dirty="0">
                <a:solidFill>
                  <a:schemeClr val="bg1"/>
                </a:solidFill>
                <a:latin typeface="Arial" panose="020B0604020202020204" pitchFamily="34" charset="0"/>
                <a:cs typeface="Arial" panose="020B0604020202020204" pitchFamily="34" charset="0"/>
              </a:rPr>
              <a:t>E-</a:t>
            </a:r>
            <a:r>
              <a:rPr lang="es-ES" sz="1400" dirty="0">
                <a:solidFill>
                  <a:schemeClr val="bg1"/>
                </a:solidFill>
                <a:latin typeface="Arial" panose="020B0604020202020204" pitchFamily="34" charset="0"/>
                <a:cs typeface="Arial" panose="020B0604020202020204" pitchFamily="34" charset="0"/>
              </a:rPr>
              <a:t> </a:t>
            </a:r>
            <a:r>
              <a:rPr lang="es-ES" sz="1400" b="1" dirty="0">
                <a:solidFill>
                  <a:schemeClr val="bg1"/>
                </a:solidFill>
                <a:latin typeface="Arial" panose="020B0604020202020204" pitchFamily="34" charset="0"/>
                <a:cs typeface="Arial" panose="020B0604020202020204" pitchFamily="34" charset="0"/>
              </a:rPr>
              <a:t> Sociedades comerciales, contratando a nombre de la misma </a:t>
            </a:r>
          </a:p>
          <a:p>
            <a:r>
              <a:rPr lang="es-ES" sz="1400" dirty="0">
                <a:solidFill>
                  <a:schemeClr val="bg1"/>
                </a:solidFill>
                <a:latin typeface="Arial" panose="020B0604020202020204" pitchFamily="34" charset="0"/>
                <a:cs typeface="Arial" panose="020B0604020202020204" pitchFamily="34" charset="0"/>
              </a:rPr>
              <a:t>• Dos últimos balances contables auditados, certificados o con revisión limitada.</a:t>
            </a:r>
          </a:p>
        </p:txBody>
      </p:sp>
      <p:sp>
        <p:nvSpPr>
          <p:cNvPr id="14" name="CuadroTexto 13">
            <a:extLst>
              <a:ext uri="{FF2B5EF4-FFF2-40B4-BE49-F238E27FC236}">
                <a16:creationId xmlns:a16="http://schemas.microsoft.com/office/drawing/2014/main" id="{4513717A-8ACD-643C-5B8F-278319273D50}"/>
              </a:ext>
            </a:extLst>
          </p:cNvPr>
          <p:cNvSpPr txBox="1"/>
          <p:nvPr/>
        </p:nvSpPr>
        <p:spPr>
          <a:xfrm>
            <a:off x="496308" y="1509857"/>
            <a:ext cx="4634257" cy="523220"/>
          </a:xfrm>
          <a:prstGeom prst="rect">
            <a:avLst/>
          </a:prstGeom>
          <a:noFill/>
        </p:spPr>
        <p:txBody>
          <a:bodyPr wrap="square" rtlCol="0">
            <a:spAutoFit/>
          </a:bodyPr>
          <a:lstStyle/>
          <a:p>
            <a:pPr algn="l"/>
            <a:r>
              <a:rPr lang="es-UY" sz="2700" b="1" dirty="0">
                <a:solidFill>
                  <a:srgbClr val="1E1A19"/>
                </a:solidFill>
                <a:latin typeface="Arial Black" panose="020B0604020202020204" pitchFamily="34" charset="0"/>
                <a:cs typeface="Arial Black" panose="020B0604020202020204" pitchFamily="34" charset="0"/>
              </a:rPr>
              <a:t>ANÁLISIS CREDITICIO</a:t>
            </a:r>
          </a:p>
        </p:txBody>
      </p:sp>
      <p:sp>
        <p:nvSpPr>
          <p:cNvPr id="15" name="CuadroTexto 14">
            <a:extLst>
              <a:ext uri="{FF2B5EF4-FFF2-40B4-BE49-F238E27FC236}">
                <a16:creationId xmlns:a16="http://schemas.microsoft.com/office/drawing/2014/main" id="{3FA73253-D552-3AA1-A98E-D202379F37ED}"/>
              </a:ext>
            </a:extLst>
          </p:cNvPr>
          <p:cNvSpPr txBox="1"/>
          <p:nvPr/>
        </p:nvSpPr>
        <p:spPr>
          <a:xfrm>
            <a:off x="496308" y="1871820"/>
            <a:ext cx="3767328" cy="400110"/>
          </a:xfrm>
          <a:prstGeom prst="rect">
            <a:avLst/>
          </a:prstGeom>
          <a:noFill/>
        </p:spPr>
        <p:txBody>
          <a:bodyPr wrap="square" rtlCol="0">
            <a:spAutoFit/>
          </a:bodyPr>
          <a:lstStyle/>
          <a:p>
            <a:pPr algn="l"/>
            <a:r>
              <a:rPr lang="es-UY" sz="2000" b="1" dirty="0">
                <a:solidFill>
                  <a:srgbClr val="FF0068"/>
                </a:solidFill>
                <a:latin typeface="Arial" panose="020B0604020202020204" pitchFamily="34" charset="0"/>
                <a:cs typeface="Arial" panose="020B0604020202020204" pitchFamily="34" charset="0"/>
              </a:rPr>
              <a:t>Actividad laboral:</a:t>
            </a:r>
          </a:p>
        </p:txBody>
      </p:sp>
      <p:sp>
        <p:nvSpPr>
          <p:cNvPr id="16" name="CuadroTexto 15">
            <a:extLst>
              <a:ext uri="{FF2B5EF4-FFF2-40B4-BE49-F238E27FC236}">
                <a16:creationId xmlns:a16="http://schemas.microsoft.com/office/drawing/2014/main" id="{057D8D05-FAE9-112F-A751-303A04B51D32}"/>
              </a:ext>
            </a:extLst>
          </p:cNvPr>
          <p:cNvSpPr txBox="1"/>
          <p:nvPr/>
        </p:nvSpPr>
        <p:spPr>
          <a:xfrm>
            <a:off x="11123241" y="5842855"/>
            <a:ext cx="1015201" cy="307777"/>
          </a:xfrm>
          <a:prstGeom prst="rect">
            <a:avLst/>
          </a:prstGeom>
          <a:noFill/>
        </p:spPr>
        <p:txBody>
          <a:bodyPr wrap="square" rtlCol="0">
            <a:spAutoFit/>
          </a:bodyPr>
          <a:lstStyle/>
          <a:p>
            <a:pPr algn="r"/>
            <a:r>
              <a:rPr lang="es-UY" sz="1400" i="1" dirty="0">
                <a:solidFill>
                  <a:schemeClr val="bg1"/>
                </a:solidFill>
                <a:latin typeface="Arial" panose="020B0604020202020204" pitchFamily="34" charset="0"/>
                <a:cs typeface="Arial" panose="020B0604020202020204" pitchFamily="34" charset="0"/>
              </a:rPr>
              <a:t>03</a:t>
            </a:r>
          </a:p>
        </p:txBody>
      </p:sp>
      <p:pic>
        <p:nvPicPr>
          <p:cNvPr id="23" name="Imagen 22">
            <a:extLst>
              <a:ext uri="{FF2B5EF4-FFF2-40B4-BE49-F238E27FC236}">
                <a16:creationId xmlns:a16="http://schemas.microsoft.com/office/drawing/2014/main" id="{303558BC-97FF-28DC-2160-C22C9FAACAF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4435" r="3578" b="1661"/>
          <a:stretch/>
        </p:blipFill>
        <p:spPr>
          <a:xfrm>
            <a:off x="496308" y="2395040"/>
            <a:ext cx="3667328" cy="3858763"/>
          </a:xfrm>
          <a:prstGeom prst="rect">
            <a:avLst/>
          </a:prstGeom>
        </p:spPr>
      </p:pic>
      <p:pic>
        <p:nvPicPr>
          <p:cNvPr id="2" name="Imagen 1">
            <a:extLst>
              <a:ext uri="{FF2B5EF4-FFF2-40B4-BE49-F238E27FC236}">
                <a16:creationId xmlns:a16="http://schemas.microsoft.com/office/drawing/2014/main" id="{47FC27DD-9684-ECD0-1936-9EC03F69E6C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3364" y="525538"/>
            <a:ext cx="1743503" cy="421200"/>
          </a:xfrm>
          <a:prstGeom prst="rect">
            <a:avLst/>
          </a:prstGeom>
        </p:spPr>
      </p:pic>
    </p:spTree>
    <p:extLst>
      <p:ext uri="{BB962C8B-B14F-4D97-AF65-F5344CB8AC3E}">
        <p14:creationId xmlns:p14="http://schemas.microsoft.com/office/powerpoint/2010/main" val="3857953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672AF652-D450-4B26-4AF7-315783B14D97}"/>
              </a:ext>
            </a:extLst>
          </p:cNvPr>
          <p:cNvSpPr/>
          <p:nvPr/>
        </p:nvSpPr>
        <p:spPr>
          <a:xfrm>
            <a:off x="5917880" y="304800"/>
            <a:ext cx="5871784"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6" name="CuadroTexto 5">
            <a:extLst>
              <a:ext uri="{FF2B5EF4-FFF2-40B4-BE49-F238E27FC236}">
                <a16:creationId xmlns:a16="http://schemas.microsoft.com/office/drawing/2014/main" id="{25A1E092-CF6E-E8D9-8E4D-0BD2EA7C2B99}"/>
              </a:ext>
            </a:extLst>
          </p:cNvPr>
          <p:cNvSpPr txBox="1"/>
          <p:nvPr/>
        </p:nvSpPr>
        <p:spPr>
          <a:xfrm>
            <a:off x="327976" y="1709328"/>
            <a:ext cx="4932997" cy="861774"/>
          </a:xfrm>
          <a:prstGeom prst="rect">
            <a:avLst/>
          </a:prstGeom>
          <a:noFill/>
        </p:spPr>
        <p:txBody>
          <a:bodyPr wrap="square" rtlCol="0">
            <a:spAutoFit/>
          </a:bodyPr>
          <a:lstStyle/>
          <a:p>
            <a:pPr algn="l"/>
            <a:r>
              <a:rPr lang="es-UY" sz="5000" b="1" dirty="0">
                <a:solidFill>
                  <a:srgbClr val="FF0068"/>
                </a:solidFill>
                <a:latin typeface="Arial Black" panose="020B0604020202020204" pitchFamily="34" charset="0"/>
                <a:cs typeface="Arial Black" panose="020B0604020202020204" pitchFamily="34" charset="0"/>
              </a:rPr>
              <a:t>PASO 2</a:t>
            </a:r>
          </a:p>
        </p:txBody>
      </p:sp>
      <p:sp>
        <p:nvSpPr>
          <p:cNvPr id="7" name="CuadroTexto 6">
            <a:extLst>
              <a:ext uri="{FF2B5EF4-FFF2-40B4-BE49-F238E27FC236}">
                <a16:creationId xmlns:a16="http://schemas.microsoft.com/office/drawing/2014/main" id="{A1A702F3-678B-58BC-7449-A49EA3CD2725}"/>
              </a:ext>
            </a:extLst>
          </p:cNvPr>
          <p:cNvSpPr txBox="1"/>
          <p:nvPr/>
        </p:nvSpPr>
        <p:spPr>
          <a:xfrm>
            <a:off x="327976" y="1436453"/>
            <a:ext cx="4742688" cy="338554"/>
          </a:xfrm>
          <a:prstGeom prst="rect">
            <a:avLst/>
          </a:prstGeom>
          <a:noFill/>
        </p:spPr>
        <p:txBody>
          <a:bodyPr wrap="square" rtlCol="0">
            <a:spAutoFit/>
          </a:bodyPr>
          <a:lstStyle/>
          <a:p>
            <a:pPr algn="l"/>
            <a:r>
              <a:rPr lang="es-UY" sz="1600" b="1" dirty="0">
                <a:solidFill>
                  <a:srgbClr val="1E1A19"/>
                </a:solidFill>
                <a:latin typeface="Arial Black" panose="020B0604020202020204" pitchFamily="34" charset="0"/>
                <a:cs typeface="Arial Black" panose="020B0604020202020204" pitchFamily="34" charset="0"/>
              </a:rPr>
              <a:t>EMISIÓN DE PÓLIZA</a:t>
            </a:r>
          </a:p>
        </p:txBody>
      </p:sp>
      <p:sp>
        <p:nvSpPr>
          <p:cNvPr id="8" name="Rectángulo 7">
            <a:extLst>
              <a:ext uri="{FF2B5EF4-FFF2-40B4-BE49-F238E27FC236}">
                <a16:creationId xmlns:a16="http://schemas.microsoft.com/office/drawing/2014/main" id="{FE9BC726-9FEE-DFA5-1886-1E984B0A1F54}"/>
              </a:ext>
            </a:extLst>
          </p:cNvPr>
          <p:cNvSpPr/>
          <p:nvPr/>
        </p:nvSpPr>
        <p:spPr>
          <a:xfrm rot="5400000">
            <a:off x="11470531" y="5436144"/>
            <a:ext cx="321015" cy="1121924"/>
          </a:xfrm>
          <a:prstGeom prst="rect">
            <a:avLst/>
          </a:prstGeom>
          <a:solidFill>
            <a:srgbClr val="1F1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1" name="CuadroTexto 10">
            <a:extLst>
              <a:ext uri="{FF2B5EF4-FFF2-40B4-BE49-F238E27FC236}">
                <a16:creationId xmlns:a16="http://schemas.microsoft.com/office/drawing/2014/main" id="{2839205B-2F28-7B80-A2F0-2AE39797D954}"/>
              </a:ext>
            </a:extLst>
          </p:cNvPr>
          <p:cNvSpPr txBox="1"/>
          <p:nvPr/>
        </p:nvSpPr>
        <p:spPr>
          <a:xfrm>
            <a:off x="327976" y="2734123"/>
            <a:ext cx="5081716" cy="3539430"/>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Se debe enviar la siguiente documentación (en formato borrador) a la casilla del producto para verificar la correcta confección de los mismos. </a:t>
            </a:r>
          </a:p>
          <a:p>
            <a:endParaRPr lang="es-E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 Formulario de Solicitud de Alquiler cumplimentado</a:t>
            </a:r>
          </a:p>
          <a:p>
            <a:r>
              <a:rPr lang="es-ES" sz="1400" dirty="0">
                <a:latin typeface="Arial" panose="020B0604020202020204" pitchFamily="34" charset="0"/>
                <a:cs typeface="Arial" panose="020B0604020202020204" pitchFamily="34" charset="0"/>
              </a:rPr>
              <a:t>• Contrato de Arrendamiento</a:t>
            </a:r>
          </a:p>
          <a:p>
            <a:r>
              <a:rPr lang="es-ES" sz="1400" dirty="0">
                <a:latin typeface="Arial" panose="020B0604020202020204" pitchFamily="34" charset="0"/>
                <a:cs typeface="Arial" panose="020B0604020202020204" pitchFamily="34" charset="0"/>
              </a:rPr>
              <a:t>• Inventario</a:t>
            </a:r>
          </a:p>
          <a:p>
            <a:endParaRPr lang="es-E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Una vez confirmada la documentación, es posible avanzar en la firma recordándoles que la misma debe ser ológrafa/manuscrita </a:t>
            </a:r>
            <a:r>
              <a:rPr lang="es-ES" sz="1400" dirty="0" err="1">
                <a:latin typeface="Arial" panose="020B0604020202020204" pitchFamily="34" charset="0"/>
                <a:cs typeface="Arial" panose="020B0604020202020204" pitchFamily="34" charset="0"/>
              </a:rPr>
              <a:t>ó</a:t>
            </a:r>
            <a:r>
              <a:rPr lang="es-ES" sz="1400" dirty="0">
                <a:latin typeface="Arial" panose="020B0604020202020204" pitchFamily="34" charset="0"/>
                <a:cs typeface="Arial" panose="020B0604020202020204" pitchFamily="34" charset="0"/>
              </a:rPr>
              <a:t> electrónica autorizada (Ley </a:t>
            </a:r>
            <a:r>
              <a:rPr lang="es-ES" sz="1400" dirty="0" err="1">
                <a:latin typeface="Arial" panose="020B0604020202020204" pitchFamily="34" charset="0"/>
                <a:cs typeface="Arial" panose="020B0604020202020204" pitchFamily="34" charset="0"/>
              </a:rPr>
              <a:t>N°</a:t>
            </a:r>
            <a:r>
              <a:rPr lang="es-ES" sz="1400" dirty="0">
                <a:latin typeface="Arial" panose="020B0604020202020204" pitchFamily="34" charset="0"/>
                <a:cs typeface="Arial" panose="020B0604020202020204" pitchFamily="34" charset="0"/>
              </a:rPr>
              <a:t> 18.600). </a:t>
            </a:r>
          </a:p>
          <a:p>
            <a:endParaRPr lang="es-E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En caso de preferir coordinar la firma en nuestras oficinas,  se debe solicitar día y hora a segurodealquiler@sancorseguros.com.uy. En caso contrario se deberá enviar la misma vía mail firmada por ambas partes. </a:t>
            </a:r>
          </a:p>
        </p:txBody>
      </p:sp>
      <p:sp>
        <p:nvSpPr>
          <p:cNvPr id="14" name="CuadroTexto 13">
            <a:extLst>
              <a:ext uri="{FF2B5EF4-FFF2-40B4-BE49-F238E27FC236}">
                <a16:creationId xmlns:a16="http://schemas.microsoft.com/office/drawing/2014/main" id="{134525AA-27FB-B0B7-B2FC-3D95CF3C1131}"/>
              </a:ext>
            </a:extLst>
          </p:cNvPr>
          <p:cNvSpPr txBox="1"/>
          <p:nvPr/>
        </p:nvSpPr>
        <p:spPr>
          <a:xfrm>
            <a:off x="11123241" y="5842855"/>
            <a:ext cx="1015201" cy="307777"/>
          </a:xfrm>
          <a:prstGeom prst="rect">
            <a:avLst/>
          </a:prstGeom>
          <a:noFill/>
        </p:spPr>
        <p:txBody>
          <a:bodyPr wrap="square" rtlCol="0">
            <a:spAutoFit/>
          </a:bodyPr>
          <a:lstStyle/>
          <a:p>
            <a:pPr algn="r"/>
            <a:r>
              <a:rPr lang="es-UY" sz="1400" i="1" dirty="0">
                <a:solidFill>
                  <a:schemeClr val="bg1"/>
                </a:solidFill>
                <a:latin typeface="Arial" panose="020B0604020202020204" pitchFamily="34" charset="0"/>
                <a:cs typeface="Arial" panose="020B0604020202020204" pitchFamily="34" charset="0"/>
              </a:rPr>
              <a:t>04</a:t>
            </a:r>
          </a:p>
        </p:txBody>
      </p:sp>
      <p:pic>
        <p:nvPicPr>
          <p:cNvPr id="2" name="Imagen 1">
            <a:extLst>
              <a:ext uri="{FF2B5EF4-FFF2-40B4-BE49-F238E27FC236}">
                <a16:creationId xmlns:a16="http://schemas.microsoft.com/office/drawing/2014/main" id="{65CBBFC0-2DE8-5E11-B763-0A786E383D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3364" y="525538"/>
            <a:ext cx="1743503" cy="421200"/>
          </a:xfrm>
          <a:prstGeom prst="rect">
            <a:avLst/>
          </a:prstGeom>
        </p:spPr>
      </p:pic>
      <p:pic>
        <p:nvPicPr>
          <p:cNvPr id="12" name="Picture 2" descr="Modificaciones al régimen de emisión de pólizas, libros y registros de  (re)aseguradoras - Allende &amp; Brea - Estudio Jurídico">
            <a:extLst>
              <a:ext uri="{FF2B5EF4-FFF2-40B4-BE49-F238E27FC236}">
                <a16:creationId xmlns:a16="http://schemas.microsoft.com/office/drawing/2014/main" id="{36961129-A676-36E3-A5F0-8C1176A316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4072" r="26117" b="13784"/>
          <a:stretch/>
        </p:blipFill>
        <p:spPr bwMode="auto">
          <a:xfrm>
            <a:off x="5915376" y="1436452"/>
            <a:ext cx="3955132" cy="380610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865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672AF652-D450-4B26-4AF7-315783B14D97}"/>
              </a:ext>
            </a:extLst>
          </p:cNvPr>
          <p:cNvSpPr/>
          <p:nvPr/>
        </p:nvSpPr>
        <p:spPr>
          <a:xfrm>
            <a:off x="5917880" y="304800"/>
            <a:ext cx="5871784"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8" name="Rectángulo 7">
            <a:extLst>
              <a:ext uri="{FF2B5EF4-FFF2-40B4-BE49-F238E27FC236}">
                <a16:creationId xmlns:a16="http://schemas.microsoft.com/office/drawing/2014/main" id="{FE9BC726-9FEE-DFA5-1886-1E984B0A1F54}"/>
              </a:ext>
            </a:extLst>
          </p:cNvPr>
          <p:cNvSpPr/>
          <p:nvPr/>
        </p:nvSpPr>
        <p:spPr>
          <a:xfrm rot="5400000">
            <a:off x="11470531" y="5436144"/>
            <a:ext cx="321015" cy="1121924"/>
          </a:xfrm>
          <a:prstGeom prst="rect">
            <a:avLst/>
          </a:prstGeom>
          <a:solidFill>
            <a:srgbClr val="1F1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1" name="CuadroTexto 10">
            <a:extLst>
              <a:ext uri="{FF2B5EF4-FFF2-40B4-BE49-F238E27FC236}">
                <a16:creationId xmlns:a16="http://schemas.microsoft.com/office/drawing/2014/main" id="{2839205B-2F28-7B80-A2F0-2AE39797D954}"/>
              </a:ext>
            </a:extLst>
          </p:cNvPr>
          <p:cNvSpPr txBox="1"/>
          <p:nvPr/>
        </p:nvSpPr>
        <p:spPr>
          <a:xfrm>
            <a:off x="402336" y="2708924"/>
            <a:ext cx="5081716" cy="2893100"/>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Una vez recibida la documentación detallada previamente, se enviará al inquilino el cupón de pago en caso de que el pago sea al </a:t>
            </a:r>
            <a:r>
              <a:rPr lang="es-ES" sz="1400" u="sng" dirty="0">
                <a:latin typeface="Arial" panose="020B0604020202020204" pitchFamily="34" charset="0"/>
                <a:cs typeface="Arial" panose="020B0604020202020204" pitchFamily="34" charset="0"/>
              </a:rPr>
              <a:t>contado</a:t>
            </a:r>
            <a:r>
              <a:rPr lang="es-ES" sz="1400" dirty="0">
                <a:latin typeface="Arial" panose="020B0604020202020204" pitchFamily="34" charset="0"/>
                <a:cs typeface="Arial" panose="020B0604020202020204" pitchFamily="34" charset="0"/>
              </a:rPr>
              <a:t>. </a:t>
            </a:r>
          </a:p>
          <a:p>
            <a:endParaRPr lang="es-E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En caso de optar por la </a:t>
            </a:r>
            <a:r>
              <a:rPr lang="es-ES" sz="1400" u="sng" dirty="0">
                <a:latin typeface="Arial" panose="020B0604020202020204" pitchFamily="34" charset="0"/>
                <a:cs typeface="Arial" panose="020B0604020202020204" pitchFamily="34" charset="0"/>
              </a:rPr>
              <a:t>financiación mediante tarjeta de crédito</a:t>
            </a:r>
            <a:r>
              <a:rPr lang="es-ES" sz="1400" dirty="0">
                <a:latin typeface="Arial" panose="020B0604020202020204" pitchFamily="34" charset="0"/>
                <a:cs typeface="Arial" panose="020B0604020202020204" pitchFamily="34" charset="0"/>
              </a:rPr>
              <a:t>, se enviará la póliza correspondiente.</a:t>
            </a:r>
          </a:p>
          <a:p>
            <a:endParaRPr lang="es-E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Tal como indica la cláusula incluida en el contrato, la entrega de llaves se podrá realizar contra la presentación por parte del interesado del recibo de pago del seguro.</a:t>
            </a:r>
          </a:p>
          <a:p>
            <a:endParaRPr lang="es-E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Una vez pago el seguro, se envía digitalmente a ambas partes la póliza.</a:t>
            </a:r>
          </a:p>
        </p:txBody>
      </p:sp>
      <p:sp>
        <p:nvSpPr>
          <p:cNvPr id="14" name="CuadroTexto 13">
            <a:extLst>
              <a:ext uri="{FF2B5EF4-FFF2-40B4-BE49-F238E27FC236}">
                <a16:creationId xmlns:a16="http://schemas.microsoft.com/office/drawing/2014/main" id="{134525AA-27FB-B0B7-B2FC-3D95CF3C1131}"/>
              </a:ext>
            </a:extLst>
          </p:cNvPr>
          <p:cNvSpPr txBox="1"/>
          <p:nvPr/>
        </p:nvSpPr>
        <p:spPr>
          <a:xfrm>
            <a:off x="11123241" y="5842855"/>
            <a:ext cx="1015201" cy="307777"/>
          </a:xfrm>
          <a:prstGeom prst="rect">
            <a:avLst/>
          </a:prstGeom>
          <a:noFill/>
        </p:spPr>
        <p:txBody>
          <a:bodyPr wrap="square" rtlCol="0">
            <a:spAutoFit/>
          </a:bodyPr>
          <a:lstStyle/>
          <a:p>
            <a:pPr algn="r"/>
            <a:r>
              <a:rPr lang="es-UY" sz="1400" i="1" dirty="0">
                <a:solidFill>
                  <a:schemeClr val="bg1"/>
                </a:solidFill>
                <a:latin typeface="Arial" panose="020B0604020202020204" pitchFamily="34" charset="0"/>
                <a:cs typeface="Arial" panose="020B0604020202020204" pitchFamily="34" charset="0"/>
              </a:rPr>
              <a:t>05</a:t>
            </a:r>
          </a:p>
        </p:txBody>
      </p:sp>
      <p:sp>
        <p:nvSpPr>
          <p:cNvPr id="2" name="CuadroTexto 1">
            <a:extLst>
              <a:ext uri="{FF2B5EF4-FFF2-40B4-BE49-F238E27FC236}">
                <a16:creationId xmlns:a16="http://schemas.microsoft.com/office/drawing/2014/main" id="{4CC845EA-926C-3723-4AD1-3703496B5813}"/>
              </a:ext>
            </a:extLst>
          </p:cNvPr>
          <p:cNvSpPr txBox="1"/>
          <p:nvPr/>
        </p:nvSpPr>
        <p:spPr>
          <a:xfrm>
            <a:off x="327976" y="1709328"/>
            <a:ext cx="4932997" cy="861774"/>
          </a:xfrm>
          <a:prstGeom prst="rect">
            <a:avLst/>
          </a:prstGeom>
          <a:noFill/>
        </p:spPr>
        <p:txBody>
          <a:bodyPr wrap="square" rtlCol="0">
            <a:spAutoFit/>
          </a:bodyPr>
          <a:lstStyle/>
          <a:p>
            <a:pPr algn="l"/>
            <a:r>
              <a:rPr lang="es-UY" sz="5000" b="1" dirty="0">
                <a:solidFill>
                  <a:srgbClr val="FF0068"/>
                </a:solidFill>
                <a:latin typeface="Arial Black" panose="020B0604020202020204" pitchFamily="34" charset="0"/>
                <a:cs typeface="Arial Black" panose="020B0604020202020204" pitchFamily="34" charset="0"/>
              </a:rPr>
              <a:t>ETAPA 2</a:t>
            </a:r>
          </a:p>
        </p:txBody>
      </p:sp>
      <p:sp>
        <p:nvSpPr>
          <p:cNvPr id="3" name="CuadroTexto 2">
            <a:extLst>
              <a:ext uri="{FF2B5EF4-FFF2-40B4-BE49-F238E27FC236}">
                <a16:creationId xmlns:a16="http://schemas.microsoft.com/office/drawing/2014/main" id="{559ED485-F5E3-AD0A-329B-D6EE8957DC7C}"/>
              </a:ext>
            </a:extLst>
          </p:cNvPr>
          <p:cNvSpPr txBox="1"/>
          <p:nvPr/>
        </p:nvSpPr>
        <p:spPr>
          <a:xfrm>
            <a:off x="327976" y="1436453"/>
            <a:ext cx="4742688" cy="338554"/>
          </a:xfrm>
          <a:prstGeom prst="rect">
            <a:avLst/>
          </a:prstGeom>
          <a:noFill/>
        </p:spPr>
        <p:txBody>
          <a:bodyPr wrap="square" rtlCol="0">
            <a:spAutoFit/>
          </a:bodyPr>
          <a:lstStyle/>
          <a:p>
            <a:pPr algn="l"/>
            <a:r>
              <a:rPr lang="es-UY" sz="1600" b="1" dirty="0">
                <a:solidFill>
                  <a:srgbClr val="1E1A19"/>
                </a:solidFill>
                <a:latin typeface="Arial Black" panose="020B0604020202020204" pitchFamily="34" charset="0"/>
                <a:cs typeface="Arial Black" panose="020B0604020202020204" pitchFamily="34" charset="0"/>
              </a:rPr>
              <a:t>EMISIÓN DE PÓLIZA</a:t>
            </a:r>
          </a:p>
        </p:txBody>
      </p:sp>
      <p:pic>
        <p:nvPicPr>
          <p:cNvPr id="4" name="Imagen 3">
            <a:extLst>
              <a:ext uri="{FF2B5EF4-FFF2-40B4-BE49-F238E27FC236}">
                <a16:creationId xmlns:a16="http://schemas.microsoft.com/office/drawing/2014/main" id="{7CBB0718-3848-820F-A88A-4A46556D52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3364" y="525538"/>
            <a:ext cx="1743503" cy="421200"/>
          </a:xfrm>
          <a:prstGeom prst="rect">
            <a:avLst/>
          </a:prstGeom>
        </p:spPr>
      </p:pic>
      <p:pic>
        <p:nvPicPr>
          <p:cNvPr id="12" name="Picture 2" descr="Qué es la garantía de alquiler de vivienda en Francia? – Fotocasa Life">
            <a:extLst>
              <a:ext uri="{FF2B5EF4-FFF2-40B4-BE49-F238E27FC236}">
                <a16:creationId xmlns:a16="http://schemas.microsoft.com/office/drawing/2014/main" id="{7B0FFBC6-9BDD-C8EE-9DD8-CE8BEB4371E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r="15313"/>
          <a:stretch/>
        </p:blipFill>
        <p:spPr bwMode="auto">
          <a:xfrm>
            <a:off x="5915376" y="1436452"/>
            <a:ext cx="3955132" cy="3811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220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F07F93D7-6906-D548-C4C9-CBE524DF938D}"/>
              </a:ext>
            </a:extLst>
          </p:cNvPr>
          <p:cNvSpPr/>
          <p:nvPr/>
        </p:nvSpPr>
        <p:spPr>
          <a:xfrm>
            <a:off x="5917880" y="304800"/>
            <a:ext cx="5871784"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11" name="Picture 8" descr="Seguro Familia Protegida | Diners Club Ecuador">
            <a:extLst>
              <a:ext uri="{FF2B5EF4-FFF2-40B4-BE49-F238E27FC236}">
                <a16:creationId xmlns:a16="http://schemas.microsoft.com/office/drawing/2014/main" id="{CC9D82AF-E60C-D58E-20A2-51C5A6B2DDA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0648" r="26792"/>
          <a:stretch/>
        </p:blipFill>
        <p:spPr bwMode="auto">
          <a:xfrm>
            <a:off x="496308" y="2382350"/>
            <a:ext cx="3667328" cy="3912338"/>
          </a:xfrm>
          <a:prstGeom prst="rect">
            <a:avLst/>
          </a:prstGeom>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3E03C9BA-C744-DFA7-1F47-3DA4B225E79C}"/>
              </a:ext>
            </a:extLst>
          </p:cNvPr>
          <p:cNvSpPr/>
          <p:nvPr/>
        </p:nvSpPr>
        <p:spPr>
          <a:xfrm rot="5400000">
            <a:off x="11470531" y="5436144"/>
            <a:ext cx="321015" cy="1121924"/>
          </a:xfrm>
          <a:prstGeom prst="rect">
            <a:avLst/>
          </a:prstGeom>
          <a:solidFill>
            <a:srgbClr val="1F1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6" name="CuadroTexto 15">
            <a:extLst>
              <a:ext uri="{FF2B5EF4-FFF2-40B4-BE49-F238E27FC236}">
                <a16:creationId xmlns:a16="http://schemas.microsoft.com/office/drawing/2014/main" id="{057D8D05-FAE9-112F-A751-303A04B51D32}"/>
              </a:ext>
            </a:extLst>
          </p:cNvPr>
          <p:cNvSpPr txBox="1"/>
          <p:nvPr/>
        </p:nvSpPr>
        <p:spPr>
          <a:xfrm>
            <a:off x="11123241" y="5842855"/>
            <a:ext cx="1015201" cy="307777"/>
          </a:xfrm>
          <a:prstGeom prst="rect">
            <a:avLst/>
          </a:prstGeom>
          <a:noFill/>
        </p:spPr>
        <p:txBody>
          <a:bodyPr wrap="square" rtlCol="0">
            <a:spAutoFit/>
          </a:bodyPr>
          <a:lstStyle/>
          <a:p>
            <a:pPr algn="r"/>
            <a:r>
              <a:rPr lang="es-UY" sz="1400" i="1" dirty="0">
                <a:solidFill>
                  <a:schemeClr val="bg1"/>
                </a:solidFill>
                <a:latin typeface="Arial" panose="020B0604020202020204" pitchFamily="34" charset="0"/>
                <a:cs typeface="Arial" panose="020B0604020202020204" pitchFamily="34" charset="0"/>
              </a:rPr>
              <a:t>06</a:t>
            </a:r>
          </a:p>
        </p:txBody>
      </p:sp>
      <p:sp>
        <p:nvSpPr>
          <p:cNvPr id="17" name="CuadroTexto 16">
            <a:extLst>
              <a:ext uri="{FF2B5EF4-FFF2-40B4-BE49-F238E27FC236}">
                <a16:creationId xmlns:a16="http://schemas.microsoft.com/office/drawing/2014/main" id="{1ABD639E-6EF3-4EBA-BCC8-650E0FA7AA17}"/>
              </a:ext>
            </a:extLst>
          </p:cNvPr>
          <p:cNvSpPr txBox="1"/>
          <p:nvPr/>
        </p:nvSpPr>
        <p:spPr>
          <a:xfrm>
            <a:off x="6497602" y="1446579"/>
            <a:ext cx="2354094" cy="2246769"/>
          </a:xfrm>
          <a:prstGeom prst="rect">
            <a:avLst/>
          </a:prstGeom>
          <a:noFill/>
        </p:spPr>
        <p:txBody>
          <a:bodyPr wrap="square" rtlCol="0">
            <a:spAutoFit/>
          </a:bodyPr>
          <a:lstStyle/>
          <a:p>
            <a:pPr algn="just"/>
            <a:r>
              <a:rPr lang="es-ES" sz="1400" b="1" dirty="0">
                <a:solidFill>
                  <a:schemeClr val="bg1"/>
                </a:solidFill>
                <a:latin typeface=""/>
              </a:rPr>
              <a:t>Costo: </a:t>
            </a:r>
          </a:p>
          <a:p>
            <a:pPr algn="just"/>
            <a:r>
              <a:rPr lang="es-ES" sz="1400" dirty="0">
                <a:solidFill>
                  <a:schemeClr val="bg1"/>
                </a:solidFill>
                <a:latin typeface=""/>
              </a:rPr>
              <a:t>el costo anual equivale al 65% del monto del alquiler mensual IVA incluido.</a:t>
            </a:r>
          </a:p>
          <a:p>
            <a:pPr algn="just"/>
            <a:endParaRPr lang="es-ES" sz="1400" b="1" dirty="0">
              <a:solidFill>
                <a:schemeClr val="bg1"/>
              </a:solidFill>
              <a:latin typeface=""/>
            </a:endParaRPr>
          </a:p>
          <a:p>
            <a:pPr algn="just"/>
            <a:r>
              <a:rPr lang="es-ES" sz="1400" b="1" dirty="0">
                <a:solidFill>
                  <a:schemeClr val="bg1"/>
                </a:solidFill>
                <a:latin typeface=""/>
              </a:rPr>
              <a:t>Forma de pago: </a:t>
            </a:r>
          </a:p>
          <a:p>
            <a:pPr algn="just"/>
            <a:r>
              <a:rPr lang="es-ES" sz="1400" dirty="0">
                <a:solidFill>
                  <a:schemeClr val="bg1"/>
                </a:solidFill>
                <a:latin typeface=""/>
              </a:rPr>
              <a:t>hasta 6 cuotas sin recargo con tarjeta de crédito.</a:t>
            </a:r>
          </a:p>
          <a:p>
            <a:pPr algn="just"/>
            <a:r>
              <a:rPr lang="es-ES" sz="1400" dirty="0">
                <a:solidFill>
                  <a:schemeClr val="bg1"/>
                </a:solidFill>
                <a:latin typeface=""/>
              </a:rPr>
              <a:t>Hasta 10 cuotas con recargo, tabla de recargo: </a:t>
            </a:r>
          </a:p>
        </p:txBody>
      </p:sp>
      <p:pic>
        <p:nvPicPr>
          <p:cNvPr id="6" name="Imagen 5">
            <a:extLst>
              <a:ext uri="{FF2B5EF4-FFF2-40B4-BE49-F238E27FC236}">
                <a16:creationId xmlns:a16="http://schemas.microsoft.com/office/drawing/2014/main" id="{68B936E1-39DC-9C68-2BC1-33E2E57A0E6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3364" y="525538"/>
            <a:ext cx="1743503" cy="421200"/>
          </a:xfrm>
          <a:prstGeom prst="rect">
            <a:avLst/>
          </a:prstGeom>
        </p:spPr>
      </p:pic>
      <p:pic>
        <p:nvPicPr>
          <p:cNvPr id="12" name="Imagen 11">
            <a:extLst>
              <a:ext uri="{FF2B5EF4-FFF2-40B4-BE49-F238E27FC236}">
                <a16:creationId xmlns:a16="http://schemas.microsoft.com/office/drawing/2014/main" id="{F0A1DC74-7D88-9043-A160-1225F8E161AA}"/>
              </a:ext>
            </a:extLst>
          </p:cNvPr>
          <p:cNvPicPr>
            <a:picLocks noChangeAspect="1"/>
          </p:cNvPicPr>
          <p:nvPr/>
        </p:nvPicPr>
        <p:blipFill>
          <a:blip r:embed="rId5">
            <a:duotone>
              <a:schemeClr val="accent2">
                <a:shade val="45000"/>
                <a:satMod val="135000"/>
              </a:schemeClr>
              <a:prstClr val="white"/>
            </a:duotone>
          </a:blip>
          <a:stretch>
            <a:fillRect/>
          </a:stretch>
        </p:blipFill>
        <p:spPr>
          <a:xfrm>
            <a:off x="9145189" y="1288183"/>
            <a:ext cx="2116001" cy="3928684"/>
          </a:xfrm>
          <a:prstGeom prst="rect">
            <a:avLst/>
          </a:prstGeom>
        </p:spPr>
      </p:pic>
      <p:sp>
        <p:nvSpPr>
          <p:cNvPr id="15" name="CuadroTexto 14">
            <a:extLst>
              <a:ext uri="{FF2B5EF4-FFF2-40B4-BE49-F238E27FC236}">
                <a16:creationId xmlns:a16="http://schemas.microsoft.com/office/drawing/2014/main" id="{95AD5315-35EB-12D2-A847-A49BDA6838E7}"/>
              </a:ext>
            </a:extLst>
          </p:cNvPr>
          <p:cNvSpPr txBox="1"/>
          <p:nvPr/>
        </p:nvSpPr>
        <p:spPr>
          <a:xfrm>
            <a:off x="366888" y="1446579"/>
            <a:ext cx="4932997" cy="861774"/>
          </a:xfrm>
          <a:prstGeom prst="rect">
            <a:avLst/>
          </a:prstGeom>
          <a:noFill/>
        </p:spPr>
        <p:txBody>
          <a:bodyPr wrap="square" rtlCol="0">
            <a:spAutoFit/>
          </a:bodyPr>
          <a:lstStyle/>
          <a:p>
            <a:pPr algn="l"/>
            <a:r>
              <a:rPr lang="es-UY" sz="5000" b="1" dirty="0">
                <a:solidFill>
                  <a:srgbClr val="FF0068"/>
                </a:solidFill>
                <a:latin typeface="Arial Black" panose="020B0604020202020204" pitchFamily="34" charset="0"/>
                <a:cs typeface="Arial Black" panose="020B0604020202020204" pitchFamily="34" charset="0"/>
              </a:rPr>
              <a:t>COSTO</a:t>
            </a:r>
          </a:p>
        </p:txBody>
      </p:sp>
    </p:spTree>
    <p:extLst>
      <p:ext uri="{BB962C8B-B14F-4D97-AF65-F5344CB8AC3E}">
        <p14:creationId xmlns:p14="http://schemas.microsoft.com/office/powerpoint/2010/main" val="4008830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66642-91D7-5689-3A5B-2C442950123C}"/>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BFE5D87B-2AC8-8693-84B8-F6BC8B1D1C98}"/>
              </a:ext>
            </a:extLst>
          </p:cNvPr>
          <p:cNvSpPr/>
          <p:nvPr/>
        </p:nvSpPr>
        <p:spPr>
          <a:xfrm rot="5400000">
            <a:off x="-1685262" y="1685258"/>
            <a:ext cx="6858000" cy="34874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21" name="Imagen 20">
            <a:extLst>
              <a:ext uri="{FF2B5EF4-FFF2-40B4-BE49-F238E27FC236}">
                <a16:creationId xmlns:a16="http://schemas.microsoft.com/office/drawing/2014/main" id="{15B4F5AC-96FE-23AB-DC9E-EA1F1767723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8602" y="526482"/>
            <a:ext cx="1739595" cy="420256"/>
          </a:xfrm>
          <a:prstGeom prst="rect">
            <a:avLst/>
          </a:prstGeom>
        </p:spPr>
      </p:pic>
      <p:sp>
        <p:nvSpPr>
          <p:cNvPr id="22" name="Rectángulo 21">
            <a:extLst>
              <a:ext uri="{FF2B5EF4-FFF2-40B4-BE49-F238E27FC236}">
                <a16:creationId xmlns:a16="http://schemas.microsoft.com/office/drawing/2014/main" id="{3BF663F6-8FEC-D517-61AC-03942553595E}"/>
              </a:ext>
            </a:extLst>
          </p:cNvPr>
          <p:cNvSpPr/>
          <p:nvPr/>
        </p:nvSpPr>
        <p:spPr>
          <a:xfrm rot="5400000">
            <a:off x="11470531" y="5436144"/>
            <a:ext cx="321015" cy="1121924"/>
          </a:xfrm>
          <a:prstGeom prst="rect">
            <a:avLst/>
          </a:prstGeom>
          <a:solidFill>
            <a:srgbClr val="1F1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3" name="CuadroTexto 22">
            <a:extLst>
              <a:ext uri="{FF2B5EF4-FFF2-40B4-BE49-F238E27FC236}">
                <a16:creationId xmlns:a16="http://schemas.microsoft.com/office/drawing/2014/main" id="{E47FAFBF-39CA-F57B-46CC-F360E5CB3CDB}"/>
              </a:ext>
            </a:extLst>
          </p:cNvPr>
          <p:cNvSpPr txBox="1"/>
          <p:nvPr/>
        </p:nvSpPr>
        <p:spPr>
          <a:xfrm>
            <a:off x="11123241" y="5842855"/>
            <a:ext cx="1015201" cy="307777"/>
          </a:xfrm>
          <a:prstGeom prst="rect">
            <a:avLst/>
          </a:prstGeom>
          <a:noFill/>
        </p:spPr>
        <p:txBody>
          <a:bodyPr wrap="square" rtlCol="0">
            <a:spAutoFit/>
          </a:bodyPr>
          <a:lstStyle/>
          <a:p>
            <a:pPr algn="r"/>
            <a:r>
              <a:rPr lang="es-UY" sz="1400" i="1" dirty="0">
                <a:solidFill>
                  <a:schemeClr val="bg1"/>
                </a:solidFill>
                <a:latin typeface="Arial" panose="020B0604020202020204" pitchFamily="34" charset="0"/>
                <a:cs typeface="Arial" panose="020B0604020202020204" pitchFamily="34" charset="0"/>
              </a:rPr>
              <a:t>07</a:t>
            </a:r>
          </a:p>
        </p:txBody>
      </p:sp>
      <p:sp>
        <p:nvSpPr>
          <p:cNvPr id="3" name="CuadroTexto 2">
            <a:extLst>
              <a:ext uri="{FF2B5EF4-FFF2-40B4-BE49-F238E27FC236}">
                <a16:creationId xmlns:a16="http://schemas.microsoft.com/office/drawing/2014/main" id="{836214D1-84CB-BC19-B437-810A89700187}"/>
              </a:ext>
            </a:extLst>
          </p:cNvPr>
          <p:cNvSpPr txBox="1"/>
          <p:nvPr/>
        </p:nvSpPr>
        <p:spPr>
          <a:xfrm>
            <a:off x="5336004" y="216712"/>
            <a:ext cx="6744070" cy="1077218"/>
          </a:xfrm>
          <a:prstGeom prst="rect">
            <a:avLst/>
          </a:prstGeom>
          <a:noFill/>
        </p:spPr>
        <p:txBody>
          <a:bodyPr wrap="square" rtlCol="0">
            <a:spAutoFit/>
          </a:bodyPr>
          <a:lstStyle/>
          <a:p>
            <a:pPr algn="l"/>
            <a:r>
              <a:rPr lang="es-UY" sz="3200" b="1" dirty="0">
                <a:solidFill>
                  <a:srgbClr val="FF0068"/>
                </a:solidFill>
                <a:latin typeface="Arial Black" panose="020B0604020202020204" pitchFamily="34" charset="0"/>
                <a:cs typeface="Arial Black" panose="020B0604020202020204" pitchFamily="34" charset="0"/>
              </a:rPr>
              <a:t>CONSIDERACIONES GENERALES</a:t>
            </a:r>
          </a:p>
        </p:txBody>
      </p:sp>
      <p:sp>
        <p:nvSpPr>
          <p:cNvPr id="2" name="CuadroTexto 1">
            <a:extLst>
              <a:ext uri="{FF2B5EF4-FFF2-40B4-BE49-F238E27FC236}">
                <a16:creationId xmlns:a16="http://schemas.microsoft.com/office/drawing/2014/main" id="{D9276972-F208-0922-B696-91D367B05B08}"/>
              </a:ext>
            </a:extLst>
          </p:cNvPr>
          <p:cNvSpPr txBox="1"/>
          <p:nvPr/>
        </p:nvSpPr>
        <p:spPr>
          <a:xfrm>
            <a:off x="5394372" y="1835667"/>
            <a:ext cx="5622145" cy="3785652"/>
          </a:xfrm>
          <a:prstGeom prst="rect">
            <a:avLst/>
          </a:prstGeom>
          <a:noFill/>
        </p:spPr>
        <p:txBody>
          <a:bodyPr wrap="square" rtlCol="0">
            <a:spAutoFit/>
          </a:bodyPr>
          <a:lstStyle/>
          <a:p>
            <a:pPr algn="just"/>
            <a:r>
              <a:rPr lang="es-ES" sz="1200" b="1" dirty="0">
                <a:latin typeface="Arial" panose="020B0604020202020204" pitchFamily="34" charset="0"/>
                <a:cs typeface="Arial" panose="020B0604020202020204" pitchFamily="34" charset="0"/>
              </a:rPr>
              <a:t>Calificación: </a:t>
            </a:r>
            <a:r>
              <a:rPr lang="es-ES" sz="1200" dirty="0">
                <a:latin typeface="Arial" panose="020B0604020202020204" pitchFamily="34" charset="0"/>
                <a:cs typeface="Arial" panose="020B0604020202020204" pitchFamily="34" charset="0"/>
              </a:rPr>
              <a:t>en el día.</a:t>
            </a:r>
          </a:p>
          <a:p>
            <a:pPr algn="just"/>
            <a:endParaRPr lang="es-ES" sz="1200" b="1" dirty="0">
              <a:latin typeface="Arial" panose="020B0604020202020204" pitchFamily="34" charset="0"/>
              <a:cs typeface="Arial" panose="020B0604020202020204" pitchFamily="34" charset="0"/>
            </a:endParaRPr>
          </a:p>
          <a:p>
            <a:pPr algn="just"/>
            <a:r>
              <a:rPr lang="es-ES" sz="1200" b="1" dirty="0">
                <a:latin typeface="Arial" panose="020B0604020202020204" pitchFamily="34" charset="0"/>
                <a:cs typeface="Arial" panose="020B0604020202020204" pitchFamily="34" charset="0"/>
              </a:rPr>
              <a:t>Ingresos: </a:t>
            </a:r>
            <a:r>
              <a:rPr lang="es-ES" sz="1200" dirty="0">
                <a:latin typeface="Arial" panose="020B0604020202020204" pitchFamily="34" charset="0"/>
                <a:cs typeface="Arial" panose="020B0604020202020204" pitchFamily="34" charset="0"/>
              </a:rPr>
              <a:t>El importe mensual del alquiler no debe de superar el 30% de los ingresos de hasta tres integrantes del núcleo familiar.</a:t>
            </a:r>
          </a:p>
          <a:p>
            <a:pPr algn="just"/>
            <a:endParaRPr lang="es-ES" sz="1200" dirty="0">
              <a:latin typeface="Arial" panose="020B0604020202020204" pitchFamily="34" charset="0"/>
              <a:cs typeface="Arial" panose="020B0604020202020204" pitchFamily="34" charset="0"/>
            </a:endParaRPr>
          </a:p>
          <a:p>
            <a:pPr algn="just"/>
            <a:r>
              <a:rPr lang="es-ES" sz="1200" dirty="0">
                <a:latin typeface="Arial" panose="020B0604020202020204" pitchFamily="34" charset="0"/>
                <a:cs typeface="Arial" panose="020B0604020202020204" pitchFamily="34" charset="0"/>
              </a:rPr>
              <a:t>Para el caso de Empresas (categoría E), se deberá presentar título ejecutivo y solicitud de seguro de caución, avalando la calidad del firmante.</a:t>
            </a:r>
          </a:p>
          <a:p>
            <a:pPr algn="just"/>
            <a:endParaRPr lang="es-ES" sz="1200" dirty="0">
              <a:latin typeface="Arial" panose="020B0604020202020204" pitchFamily="34" charset="0"/>
              <a:cs typeface="Arial" panose="020B0604020202020204" pitchFamily="34" charset="0"/>
            </a:endParaRPr>
          </a:p>
          <a:p>
            <a:pPr algn="just"/>
            <a:r>
              <a:rPr lang="es-ES" sz="1200" dirty="0">
                <a:latin typeface="Arial" panose="020B0604020202020204" pitchFamily="34" charset="0"/>
                <a:cs typeface="Arial" panose="020B0604020202020204" pitchFamily="34" charset="0"/>
              </a:rPr>
              <a:t>La renovación de la póliza es automática y se renovará hasta que ambas partes firmen la recisión del contrato</a:t>
            </a:r>
          </a:p>
          <a:p>
            <a:pPr algn="just"/>
            <a:endParaRPr lang="es-ES" sz="1200" dirty="0">
              <a:latin typeface="Arial" panose="020B0604020202020204" pitchFamily="34" charset="0"/>
              <a:cs typeface="Arial" panose="020B0604020202020204" pitchFamily="34" charset="0"/>
            </a:endParaRPr>
          </a:p>
          <a:p>
            <a:pPr algn="just"/>
            <a:r>
              <a:rPr lang="es-ES" sz="1200" dirty="0">
                <a:latin typeface="Arial" panose="020B0604020202020204" pitchFamily="34" charset="0"/>
                <a:cs typeface="Arial" panose="020B0604020202020204" pitchFamily="34" charset="0"/>
              </a:rPr>
              <a:t>No es posible asegurar alquileres parciales, se debe cubrir el monto total del alquiler.</a:t>
            </a:r>
          </a:p>
          <a:p>
            <a:pPr algn="just"/>
            <a:endParaRPr lang="es-ES" sz="1200" dirty="0">
              <a:latin typeface="Arial" panose="020B0604020202020204" pitchFamily="34" charset="0"/>
              <a:cs typeface="Arial" panose="020B0604020202020204" pitchFamily="34" charset="0"/>
            </a:endParaRPr>
          </a:p>
          <a:p>
            <a:pPr algn="just"/>
            <a:r>
              <a:rPr lang="es-ES" sz="1200" dirty="0">
                <a:latin typeface="Arial" panose="020B0604020202020204" pitchFamily="34" charset="0"/>
                <a:cs typeface="Arial" panose="020B0604020202020204" pitchFamily="34" charset="0"/>
              </a:rPr>
              <a:t>El asegurado siempre debe ser el propietario del bien. Apoderados acreditados pueden firmar la documentación en representación del primero.</a:t>
            </a:r>
          </a:p>
          <a:p>
            <a:pPr algn="just"/>
            <a:endParaRPr lang="es-ES" sz="1200" dirty="0">
              <a:latin typeface="Arial" panose="020B0604020202020204" pitchFamily="34" charset="0"/>
              <a:cs typeface="Arial" panose="020B0604020202020204" pitchFamily="34" charset="0"/>
            </a:endParaRPr>
          </a:p>
          <a:p>
            <a:pPr algn="just"/>
            <a:r>
              <a:rPr lang="es-ES" sz="1200" dirty="0">
                <a:latin typeface="Arial" panose="020B0604020202020204" pitchFamily="34" charset="0"/>
                <a:cs typeface="Arial" panose="020B0604020202020204" pitchFamily="34" charset="0"/>
              </a:rPr>
              <a:t>Costos de gestión de cobranza y desalojo, por cuenta de la compañía</a:t>
            </a:r>
            <a:r>
              <a:rPr lang="es-ES" sz="1200" dirty="0">
                <a:solidFill>
                  <a:schemeClr val="tx1">
                    <a:lumMod val="65000"/>
                    <a:lumOff val="35000"/>
                  </a:schemeClr>
                </a:solidFill>
                <a:latin typeface="Arial" panose="020B0604020202020204" pitchFamily="34" charset="0"/>
                <a:cs typeface="Arial" panose="020B0604020202020204" pitchFamily="34" charset="0"/>
              </a:rPr>
              <a:t>.</a:t>
            </a:r>
          </a:p>
          <a:p>
            <a:pPr algn="just"/>
            <a:endParaRPr lang="es-ES" sz="1200" dirty="0">
              <a:solidFill>
                <a:schemeClr val="tx1">
                  <a:lumMod val="65000"/>
                  <a:lumOff val="35000"/>
                </a:schemeClr>
              </a:solidFill>
              <a:latin typeface="Arial" panose="020B0604020202020204" pitchFamily="34" charset="0"/>
              <a:cs typeface="Arial" panose="020B0604020202020204" pitchFamily="34" charset="0"/>
            </a:endParaRPr>
          </a:p>
          <a:p>
            <a:pPr algn="just"/>
            <a:r>
              <a:rPr lang="es-ES" sz="1200" dirty="0">
                <a:latin typeface="Arial" panose="020B0604020202020204" pitchFamily="34" charset="0"/>
                <a:cs typeface="Arial" panose="020B0604020202020204" pitchFamily="34" charset="0"/>
              </a:rPr>
              <a:t>El compromiso de la compañía no caduca por falta de pago de la prima.</a:t>
            </a:r>
            <a:endParaRPr lang="es-UY" sz="1200" dirty="0">
              <a:latin typeface="Arial" panose="020B0604020202020204" pitchFamily="34" charset="0"/>
              <a:cs typeface="Arial" panose="020B0604020202020204" pitchFamily="34" charset="0"/>
            </a:endParaRPr>
          </a:p>
        </p:txBody>
      </p:sp>
      <p:pic>
        <p:nvPicPr>
          <p:cNvPr id="5" name="Picture 2" descr="Seguro para familias: ¿Cuáles necesito?">
            <a:extLst>
              <a:ext uri="{FF2B5EF4-FFF2-40B4-BE49-F238E27FC236}">
                <a16:creationId xmlns:a16="http://schemas.microsoft.com/office/drawing/2014/main" id="{F0652AD8-AAE6-454B-B65C-FC6E78617AB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4740" t="-3071" r="16793" b="2907"/>
          <a:stretch/>
        </p:blipFill>
        <p:spPr bwMode="auto">
          <a:xfrm>
            <a:off x="330742" y="1654624"/>
            <a:ext cx="4834646" cy="397861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773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66642-91D7-5689-3A5B-2C442950123C}"/>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BFE5D87B-2AC8-8693-84B8-F6BC8B1D1C98}"/>
              </a:ext>
            </a:extLst>
          </p:cNvPr>
          <p:cNvSpPr/>
          <p:nvPr/>
        </p:nvSpPr>
        <p:spPr>
          <a:xfrm rot="5400000">
            <a:off x="-1685262" y="1685258"/>
            <a:ext cx="6858000" cy="34874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21" name="Imagen 20">
            <a:extLst>
              <a:ext uri="{FF2B5EF4-FFF2-40B4-BE49-F238E27FC236}">
                <a16:creationId xmlns:a16="http://schemas.microsoft.com/office/drawing/2014/main" id="{15B4F5AC-96FE-23AB-DC9E-EA1F1767723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8602" y="526482"/>
            <a:ext cx="1739595" cy="420256"/>
          </a:xfrm>
          <a:prstGeom prst="rect">
            <a:avLst/>
          </a:prstGeom>
        </p:spPr>
      </p:pic>
      <p:sp>
        <p:nvSpPr>
          <p:cNvPr id="22" name="Rectángulo 21">
            <a:extLst>
              <a:ext uri="{FF2B5EF4-FFF2-40B4-BE49-F238E27FC236}">
                <a16:creationId xmlns:a16="http://schemas.microsoft.com/office/drawing/2014/main" id="{3BF663F6-8FEC-D517-61AC-03942553595E}"/>
              </a:ext>
            </a:extLst>
          </p:cNvPr>
          <p:cNvSpPr/>
          <p:nvPr/>
        </p:nvSpPr>
        <p:spPr>
          <a:xfrm rot="5400000">
            <a:off x="11470531" y="5436144"/>
            <a:ext cx="321015" cy="1121924"/>
          </a:xfrm>
          <a:prstGeom prst="rect">
            <a:avLst/>
          </a:prstGeom>
          <a:solidFill>
            <a:srgbClr val="1F1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3" name="CuadroTexto 22">
            <a:extLst>
              <a:ext uri="{FF2B5EF4-FFF2-40B4-BE49-F238E27FC236}">
                <a16:creationId xmlns:a16="http://schemas.microsoft.com/office/drawing/2014/main" id="{E47FAFBF-39CA-F57B-46CC-F360E5CB3CDB}"/>
              </a:ext>
            </a:extLst>
          </p:cNvPr>
          <p:cNvSpPr txBox="1"/>
          <p:nvPr/>
        </p:nvSpPr>
        <p:spPr>
          <a:xfrm>
            <a:off x="11123241" y="5842855"/>
            <a:ext cx="1015201" cy="307777"/>
          </a:xfrm>
          <a:prstGeom prst="rect">
            <a:avLst/>
          </a:prstGeom>
          <a:noFill/>
        </p:spPr>
        <p:txBody>
          <a:bodyPr wrap="square" rtlCol="0">
            <a:spAutoFit/>
          </a:bodyPr>
          <a:lstStyle/>
          <a:p>
            <a:pPr algn="r"/>
            <a:r>
              <a:rPr lang="es-UY" sz="1400" i="1" dirty="0">
                <a:solidFill>
                  <a:schemeClr val="bg1"/>
                </a:solidFill>
                <a:latin typeface="Arial" panose="020B0604020202020204" pitchFamily="34" charset="0"/>
                <a:cs typeface="Arial" panose="020B0604020202020204" pitchFamily="34" charset="0"/>
              </a:rPr>
              <a:t>08</a:t>
            </a:r>
          </a:p>
        </p:txBody>
      </p:sp>
      <p:sp>
        <p:nvSpPr>
          <p:cNvPr id="3" name="CuadroTexto 2">
            <a:extLst>
              <a:ext uri="{FF2B5EF4-FFF2-40B4-BE49-F238E27FC236}">
                <a16:creationId xmlns:a16="http://schemas.microsoft.com/office/drawing/2014/main" id="{836214D1-84CB-BC19-B437-810A89700187}"/>
              </a:ext>
            </a:extLst>
          </p:cNvPr>
          <p:cNvSpPr txBox="1"/>
          <p:nvPr/>
        </p:nvSpPr>
        <p:spPr>
          <a:xfrm>
            <a:off x="4157961" y="703017"/>
            <a:ext cx="6744070" cy="923330"/>
          </a:xfrm>
          <a:prstGeom prst="rect">
            <a:avLst/>
          </a:prstGeom>
          <a:noFill/>
        </p:spPr>
        <p:txBody>
          <a:bodyPr wrap="square" rtlCol="0">
            <a:spAutoFit/>
          </a:bodyPr>
          <a:lstStyle/>
          <a:p>
            <a:pPr algn="l"/>
            <a:r>
              <a:rPr lang="es-UY" sz="5400" b="1" dirty="0">
                <a:solidFill>
                  <a:srgbClr val="FF0068"/>
                </a:solidFill>
                <a:latin typeface="Arial Black" panose="020B0604020202020204" pitchFamily="34" charset="0"/>
                <a:cs typeface="Arial Black" panose="020B0604020202020204" pitchFamily="34" charset="0"/>
              </a:rPr>
              <a:t>BENEFICIOS</a:t>
            </a:r>
          </a:p>
        </p:txBody>
      </p:sp>
      <p:pic>
        <p:nvPicPr>
          <p:cNvPr id="4" name="Imagen 3">
            <a:extLst>
              <a:ext uri="{FF2B5EF4-FFF2-40B4-BE49-F238E27FC236}">
                <a16:creationId xmlns:a16="http://schemas.microsoft.com/office/drawing/2014/main" id="{DD1C393B-07E6-DCED-EE4C-E8AAD6616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715" y="3984320"/>
            <a:ext cx="1854411" cy="2318014"/>
          </a:xfrm>
          <a:prstGeom prst="rect">
            <a:avLst/>
          </a:prstGeom>
        </p:spPr>
      </p:pic>
      <p:pic>
        <p:nvPicPr>
          <p:cNvPr id="6" name="Imagen 5">
            <a:extLst>
              <a:ext uri="{FF2B5EF4-FFF2-40B4-BE49-F238E27FC236}">
                <a16:creationId xmlns:a16="http://schemas.microsoft.com/office/drawing/2014/main" id="{25DF1B9E-D172-82F4-3509-4B4FA78EB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715" y="1444038"/>
            <a:ext cx="1854411" cy="2318014"/>
          </a:xfrm>
          <a:prstGeom prst="rect">
            <a:avLst/>
          </a:prstGeom>
        </p:spPr>
      </p:pic>
      <p:sp>
        <p:nvSpPr>
          <p:cNvPr id="7" name="CuadroTexto 6">
            <a:extLst>
              <a:ext uri="{FF2B5EF4-FFF2-40B4-BE49-F238E27FC236}">
                <a16:creationId xmlns:a16="http://schemas.microsoft.com/office/drawing/2014/main" id="{36215DCC-D28B-C1AD-EDC5-ECAF4A58D371}"/>
              </a:ext>
            </a:extLst>
          </p:cNvPr>
          <p:cNvSpPr txBox="1"/>
          <p:nvPr/>
        </p:nvSpPr>
        <p:spPr>
          <a:xfrm>
            <a:off x="4206601" y="1665229"/>
            <a:ext cx="6304078" cy="4524315"/>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Renová</a:t>
            </a:r>
            <a:r>
              <a:rPr lang="es-ES" sz="1200" dirty="0">
                <a:latin typeface="Arial" panose="020B0604020202020204" pitchFamily="34" charset="0"/>
                <a:cs typeface="Arial" panose="020B0604020202020204" pitchFamily="34" charset="0"/>
              </a:rPr>
              <a:t> tu tranquilidad con Sancor Seguros! ✨🏡</a:t>
            </a:r>
            <a:br>
              <a:rPr lang="es-ES" sz="1200" dirty="0">
                <a:latin typeface="Arial" panose="020B0604020202020204" pitchFamily="34" charset="0"/>
                <a:cs typeface="Arial" panose="020B0604020202020204" pitchFamily="34" charset="0"/>
              </a:rPr>
            </a:br>
            <a:br>
              <a:rPr lang="es-ES" sz="1200" dirty="0">
                <a:latin typeface="Arial" panose="020B0604020202020204" pitchFamily="34" charset="0"/>
                <a:cs typeface="Arial" panose="020B0604020202020204" pitchFamily="34" charset="0"/>
              </a:rPr>
            </a:br>
            <a:r>
              <a:rPr lang="es-ES" sz="1200" dirty="0">
                <a:latin typeface="Arial" panose="020B0604020202020204" pitchFamily="34" charset="0"/>
                <a:cs typeface="Arial" panose="020B0604020202020204" pitchFamily="34" charset="0"/>
              </a:rPr>
              <a:t>🔑 Renovamos la Garantía de Alquiler para acompañarte en esta nueva etapa. </a:t>
            </a:r>
            <a:br>
              <a:rPr lang="es-ES" sz="1200" dirty="0">
                <a:latin typeface="Arial" panose="020B0604020202020204" pitchFamily="34" charset="0"/>
                <a:cs typeface="Arial" panose="020B0604020202020204" pitchFamily="34" charset="0"/>
              </a:rPr>
            </a:br>
            <a:br>
              <a:rPr lang="es-ES" sz="1200" dirty="0">
                <a:latin typeface="Arial" panose="020B0604020202020204" pitchFamily="34" charset="0"/>
                <a:cs typeface="Arial" panose="020B0604020202020204" pitchFamily="34" charset="0"/>
              </a:rPr>
            </a:br>
            <a:r>
              <a:rPr lang="es-ES" sz="1200" dirty="0">
                <a:latin typeface="Arial" panose="020B0604020202020204" pitchFamily="34" charset="0"/>
                <a:cs typeface="Arial" panose="020B0604020202020204" pitchFamily="34" charset="0"/>
              </a:rPr>
              <a:t>¡Seguimos pensando en cómo acompañarte en un proceso desafiante como lo es mudarse!</a:t>
            </a:r>
          </a:p>
          <a:p>
            <a:br>
              <a:rPr lang="es-ES" sz="1200" dirty="0">
                <a:latin typeface="Arial" panose="020B0604020202020204" pitchFamily="34" charset="0"/>
                <a:cs typeface="Arial" panose="020B0604020202020204" pitchFamily="34" charset="0"/>
              </a:rPr>
            </a:br>
            <a:r>
              <a:rPr lang="es-ES" sz="1200" dirty="0">
                <a:latin typeface="Arial" panose="020B0604020202020204" pitchFamily="34" charset="0"/>
                <a:cs typeface="Arial" panose="020B0604020202020204" pitchFamily="34" charset="0"/>
              </a:rPr>
              <a:t>Detallamos los nuevos beneficios:</a:t>
            </a:r>
            <a:br>
              <a:rPr lang="es-ES" sz="1200" dirty="0">
                <a:latin typeface="Arial" panose="020B0604020202020204" pitchFamily="34" charset="0"/>
                <a:cs typeface="Arial" panose="020B0604020202020204" pitchFamily="34" charset="0"/>
              </a:rPr>
            </a:br>
            <a:br>
              <a:rPr lang="es-ES" sz="1200" dirty="0">
                <a:latin typeface="Arial" panose="020B0604020202020204" pitchFamily="34" charset="0"/>
                <a:cs typeface="Arial" panose="020B0604020202020204" pitchFamily="34" charset="0"/>
              </a:rPr>
            </a:br>
            <a:r>
              <a:rPr lang="es-ES" sz="1200" dirty="0">
                <a:latin typeface="Arial" panose="020B0604020202020204" pitchFamily="34" charset="0"/>
                <a:cs typeface="Arial" panose="020B0604020202020204" pitchFamily="34" charset="0"/>
              </a:rPr>
              <a:t>🛠 Beneficio adicional en instalación de línea blanca:</a:t>
            </a:r>
            <a:br>
              <a:rPr lang="es-ES" sz="1200" dirty="0">
                <a:latin typeface="Arial" panose="020B0604020202020204" pitchFamily="34" charset="0"/>
                <a:cs typeface="Arial" panose="020B0604020202020204" pitchFamily="34" charset="0"/>
              </a:rPr>
            </a:br>
            <a:r>
              <a:rPr lang="es-ES" sz="1200" dirty="0">
                <a:latin typeface="Arial" panose="020B0604020202020204" pitchFamily="34" charset="0"/>
                <a:cs typeface="Arial" panose="020B0604020202020204" pitchFamily="34" charset="0"/>
              </a:rPr>
              <a:t>• Calefón, lavarropas y lavavajillas con hasta $2000 de reintegro en todo Uruguay.</a:t>
            </a:r>
            <a:br>
              <a:rPr lang="es-ES" sz="1200" dirty="0">
                <a:latin typeface="Arial" panose="020B0604020202020204" pitchFamily="34" charset="0"/>
                <a:cs typeface="Arial" panose="020B0604020202020204" pitchFamily="34" charset="0"/>
              </a:rPr>
            </a:br>
            <a:br>
              <a:rPr lang="es-ES" sz="1200" dirty="0">
                <a:latin typeface="Arial" panose="020B0604020202020204" pitchFamily="34" charset="0"/>
                <a:cs typeface="Arial" panose="020B0604020202020204" pitchFamily="34" charset="0"/>
              </a:rPr>
            </a:br>
            <a:r>
              <a:rPr lang="es-ES" sz="1200" dirty="0">
                <a:latin typeface="Arial" panose="020B0604020202020204" pitchFamily="34" charset="0"/>
                <a:cs typeface="Arial" panose="020B0604020202020204" pitchFamily="34" charset="0"/>
              </a:rPr>
              <a:t>🏠 Asistencia </a:t>
            </a:r>
            <a:r>
              <a:rPr lang="es-ES" sz="1200" dirty="0" err="1">
                <a:latin typeface="Arial" panose="020B0604020202020204" pitchFamily="34" charset="0"/>
                <a:cs typeface="Arial" panose="020B0604020202020204" pitchFamily="34" charset="0"/>
              </a:rPr>
              <a:t>domicialiaria</a:t>
            </a:r>
            <a:r>
              <a:rPr lang="es-ES" sz="1200" dirty="0">
                <a:latin typeface="Arial" panose="020B0604020202020204" pitchFamily="34" charset="0"/>
                <a:cs typeface="Arial" panose="020B0604020202020204" pitchFamily="34" charset="0"/>
              </a:rPr>
              <a:t>:</a:t>
            </a:r>
            <a:br>
              <a:rPr lang="es-ES" sz="1200" dirty="0">
                <a:latin typeface="Arial" panose="020B0604020202020204" pitchFamily="34" charset="0"/>
                <a:cs typeface="Arial" panose="020B0604020202020204" pitchFamily="34" charset="0"/>
              </a:rPr>
            </a:br>
            <a:r>
              <a:rPr lang="es-ES" sz="1200" dirty="0">
                <a:latin typeface="Arial" panose="020B0604020202020204" pitchFamily="34" charset="0"/>
                <a:cs typeface="Arial" panose="020B0604020202020204" pitchFamily="34" charset="0"/>
              </a:rPr>
              <a:t>• Cerrajería, Electricidad, Plomería y Cristales.</a:t>
            </a:r>
            <a:br>
              <a:rPr lang="es-ES" sz="1200" dirty="0">
                <a:latin typeface="Arial" panose="020B0604020202020204" pitchFamily="34" charset="0"/>
                <a:cs typeface="Arial" panose="020B0604020202020204" pitchFamily="34" charset="0"/>
              </a:rPr>
            </a:br>
            <a:br>
              <a:rPr lang="es-ES" sz="1200" dirty="0">
                <a:latin typeface="Arial" panose="020B0604020202020204" pitchFamily="34" charset="0"/>
                <a:cs typeface="Arial" panose="020B0604020202020204" pitchFamily="34" charset="0"/>
              </a:rPr>
            </a:br>
            <a:r>
              <a:rPr lang="es-ES" sz="1200" dirty="0">
                <a:latin typeface="Arial" panose="020B0604020202020204" pitchFamily="34" charset="0"/>
                <a:cs typeface="Arial" panose="020B0604020202020204" pitchFamily="34" charset="0"/>
              </a:rPr>
              <a:t>📅 Condiciones flexibles:</a:t>
            </a:r>
            <a:br>
              <a:rPr lang="es-ES" sz="1200" dirty="0">
                <a:latin typeface="Arial" panose="020B0604020202020204" pitchFamily="34" charset="0"/>
                <a:cs typeface="Arial" panose="020B0604020202020204" pitchFamily="34" charset="0"/>
              </a:rPr>
            </a:br>
            <a:r>
              <a:rPr lang="es-ES" sz="1200" dirty="0">
                <a:latin typeface="Arial" panose="020B0604020202020204" pitchFamily="34" charset="0"/>
                <a:cs typeface="Arial" panose="020B0604020202020204" pitchFamily="34" charset="0"/>
              </a:rPr>
              <a:t>• Antigüedad mínima requerida de 3 meses para dependientes.</a:t>
            </a:r>
            <a:br>
              <a:rPr lang="es-ES" sz="1200" dirty="0">
                <a:latin typeface="Arial" panose="020B0604020202020204" pitchFamily="34" charset="0"/>
                <a:cs typeface="Arial" panose="020B0604020202020204" pitchFamily="34" charset="0"/>
              </a:rPr>
            </a:br>
            <a:r>
              <a:rPr lang="es-ES" sz="1200" dirty="0">
                <a:latin typeface="Arial" panose="020B0604020202020204" pitchFamily="34" charset="0"/>
                <a:cs typeface="Arial" panose="020B0604020202020204" pitchFamily="34" charset="0"/>
              </a:rPr>
              <a:t>• Hasta un máximo de 3 integrantes.</a:t>
            </a:r>
            <a:br>
              <a:rPr lang="es-ES" sz="1200" dirty="0">
                <a:latin typeface="Arial" panose="020B0604020202020204" pitchFamily="34" charset="0"/>
                <a:cs typeface="Arial" panose="020B0604020202020204" pitchFamily="34" charset="0"/>
              </a:rPr>
            </a:br>
            <a:r>
              <a:rPr lang="es-ES" sz="1200" dirty="0">
                <a:latin typeface="Arial" panose="020B0604020202020204" pitchFamily="34" charset="0"/>
                <a:cs typeface="Arial" panose="020B0604020202020204" pitchFamily="34" charset="0"/>
              </a:rPr>
              <a:t>• Financiación disponible: ¡hasta 10 cuotas!</a:t>
            </a:r>
            <a:br>
              <a:rPr lang="es-ES" sz="1200" dirty="0">
                <a:latin typeface="Arial" panose="020B0604020202020204" pitchFamily="34" charset="0"/>
                <a:cs typeface="Arial" panose="020B0604020202020204" pitchFamily="34" charset="0"/>
              </a:rPr>
            </a:br>
            <a:br>
              <a:rPr lang="es-ES" sz="1200" dirty="0">
                <a:latin typeface="Arial" panose="020B0604020202020204" pitchFamily="34" charset="0"/>
                <a:cs typeface="Arial" panose="020B0604020202020204" pitchFamily="34" charset="0"/>
              </a:rPr>
            </a:br>
            <a:r>
              <a:rPr lang="es-ES" sz="1200" dirty="0">
                <a:latin typeface="Arial" panose="020B0604020202020204" pitchFamily="34" charset="0"/>
                <a:cs typeface="Arial" panose="020B0604020202020204" pitchFamily="34" charset="0"/>
              </a:rPr>
              <a:t>📌 Pack exclusivo de descuentos para arrendatarios y propietarios:</a:t>
            </a:r>
            <a:br>
              <a:rPr lang="es-ES" sz="1200" dirty="0">
                <a:latin typeface="Arial" panose="020B0604020202020204" pitchFamily="34" charset="0"/>
                <a:cs typeface="Arial" panose="020B0604020202020204" pitchFamily="34" charset="0"/>
              </a:rPr>
            </a:br>
            <a:r>
              <a:rPr lang="es-ES" sz="1200" dirty="0">
                <a:latin typeface="Arial" panose="020B0604020202020204" pitchFamily="34" charset="0"/>
                <a:cs typeface="Arial" panose="020B0604020202020204" pitchFamily="34" charset="0"/>
              </a:rPr>
              <a:t>• 🚗 20% OFF en seguros de autos.</a:t>
            </a:r>
            <a:br>
              <a:rPr lang="es-ES" sz="1200" dirty="0">
                <a:latin typeface="Arial" panose="020B0604020202020204" pitchFamily="34" charset="0"/>
                <a:cs typeface="Arial" panose="020B0604020202020204" pitchFamily="34" charset="0"/>
              </a:rPr>
            </a:br>
            <a:r>
              <a:rPr lang="es-ES" sz="1200" dirty="0">
                <a:latin typeface="Arial" panose="020B0604020202020204" pitchFamily="34" charset="0"/>
                <a:cs typeface="Arial" panose="020B0604020202020204" pitchFamily="34" charset="0"/>
              </a:rPr>
              <a:t>• 👨‍👩‍👧‍👦 30% OFF en combinado familiar.</a:t>
            </a:r>
            <a:br>
              <a:rPr lang="es-ES" sz="1200" dirty="0">
                <a:latin typeface="Arial" panose="020B0604020202020204" pitchFamily="34" charset="0"/>
                <a:cs typeface="Arial" panose="020B0604020202020204" pitchFamily="34" charset="0"/>
              </a:rPr>
            </a:br>
            <a:r>
              <a:rPr lang="es-ES" sz="1200" dirty="0">
                <a:latin typeface="Arial" panose="020B0604020202020204" pitchFamily="34" charset="0"/>
                <a:cs typeface="Arial" panose="020B0604020202020204" pitchFamily="34" charset="0"/>
              </a:rPr>
              <a:t>• 🔥 50% OFF en la primera vigencia del seguro de incendio para la vivienda alquilada.</a:t>
            </a:r>
          </a:p>
        </p:txBody>
      </p:sp>
    </p:spTree>
    <p:extLst>
      <p:ext uri="{BB962C8B-B14F-4D97-AF65-F5344CB8AC3E}">
        <p14:creationId xmlns:p14="http://schemas.microsoft.com/office/powerpoint/2010/main" val="1808475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672AF652-D450-4B26-4AF7-315783B14D97}"/>
              </a:ext>
            </a:extLst>
          </p:cNvPr>
          <p:cNvSpPr/>
          <p:nvPr/>
        </p:nvSpPr>
        <p:spPr>
          <a:xfrm>
            <a:off x="5917880" y="304800"/>
            <a:ext cx="5871784" cy="6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25A1E092-CF6E-E8D9-8E4D-0BD2EA7C2B99}"/>
              </a:ext>
            </a:extLst>
          </p:cNvPr>
          <p:cNvSpPr txBox="1"/>
          <p:nvPr/>
        </p:nvSpPr>
        <p:spPr>
          <a:xfrm>
            <a:off x="402336" y="1694915"/>
            <a:ext cx="49329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2800" b="1" dirty="0">
                <a:solidFill>
                  <a:srgbClr val="1E1A19"/>
                </a:solidFill>
                <a:latin typeface="Arial Black" panose="020B0604020202020204" pitchFamily="34" charset="0"/>
                <a:cs typeface="Arial Black" panose="020B0604020202020204" pitchFamily="34" charset="0"/>
              </a:rPr>
              <a:t>¿QUÉ CUBRE?</a:t>
            </a:r>
            <a:endParaRPr kumimoji="0" lang="es-UY" sz="2800" b="1" i="0" u="none" strike="noStrike" kern="1200" cap="none" spc="0" normalizeH="0" baseline="0" noProof="0" dirty="0">
              <a:ln>
                <a:noFill/>
              </a:ln>
              <a:solidFill>
                <a:srgbClr val="1E1A19"/>
              </a:solidFill>
              <a:effectLst/>
              <a:uLnTx/>
              <a:uFillTx/>
              <a:latin typeface="Arial Black" panose="020B0604020202020204" pitchFamily="34" charset="0"/>
              <a:ea typeface="+mn-ea"/>
              <a:cs typeface="Arial Black" panose="020B0604020202020204" pitchFamily="34" charset="0"/>
            </a:endParaRPr>
          </a:p>
        </p:txBody>
      </p:sp>
      <p:sp>
        <p:nvSpPr>
          <p:cNvPr id="8" name="Rectángulo 7">
            <a:extLst>
              <a:ext uri="{FF2B5EF4-FFF2-40B4-BE49-F238E27FC236}">
                <a16:creationId xmlns:a16="http://schemas.microsoft.com/office/drawing/2014/main" id="{FE9BC726-9FEE-DFA5-1886-1E984B0A1F54}"/>
              </a:ext>
            </a:extLst>
          </p:cNvPr>
          <p:cNvSpPr/>
          <p:nvPr/>
        </p:nvSpPr>
        <p:spPr>
          <a:xfrm rot="5400000">
            <a:off x="11470531" y="5436144"/>
            <a:ext cx="321015" cy="1121924"/>
          </a:xfrm>
          <a:prstGeom prst="rect">
            <a:avLst/>
          </a:prstGeom>
          <a:solidFill>
            <a:srgbClr val="1F1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n 12">
            <a:extLst>
              <a:ext uri="{FF2B5EF4-FFF2-40B4-BE49-F238E27FC236}">
                <a16:creationId xmlns:a16="http://schemas.microsoft.com/office/drawing/2014/main" id="{586ECB64-3023-06D0-A4F0-DDF5E8C123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3364" y="525538"/>
            <a:ext cx="1743503" cy="421200"/>
          </a:xfrm>
          <a:prstGeom prst="rect">
            <a:avLst/>
          </a:prstGeom>
        </p:spPr>
      </p:pic>
      <p:sp>
        <p:nvSpPr>
          <p:cNvPr id="14" name="CuadroTexto 13">
            <a:extLst>
              <a:ext uri="{FF2B5EF4-FFF2-40B4-BE49-F238E27FC236}">
                <a16:creationId xmlns:a16="http://schemas.microsoft.com/office/drawing/2014/main" id="{134525AA-27FB-B0B7-B2FC-3D95CF3C1131}"/>
              </a:ext>
            </a:extLst>
          </p:cNvPr>
          <p:cNvSpPr txBox="1"/>
          <p:nvPr/>
        </p:nvSpPr>
        <p:spPr>
          <a:xfrm>
            <a:off x="11123241" y="5842855"/>
            <a:ext cx="101520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Y"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09</a:t>
            </a:r>
          </a:p>
        </p:txBody>
      </p:sp>
      <p:pic>
        <p:nvPicPr>
          <p:cNvPr id="4" name="Picture 6" descr="Seguros de salud en Estados Unidos - Marcano Group">
            <a:extLst>
              <a:ext uri="{FF2B5EF4-FFF2-40B4-BE49-F238E27FC236}">
                <a16:creationId xmlns:a16="http://schemas.microsoft.com/office/drawing/2014/main" id="{C47E8ED8-7BD9-CA44-6D3F-A5B8511DA88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862" t="8564" r="24224"/>
          <a:stretch/>
        </p:blipFill>
        <p:spPr bwMode="auto">
          <a:xfrm>
            <a:off x="5917876" y="1436452"/>
            <a:ext cx="3917419" cy="3807782"/>
          </a:xfrm>
          <a:prstGeom prst="rect">
            <a:avLst/>
          </a:prstGeom>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27F49858-8917-D1C0-DA72-58D65097BF84}"/>
              </a:ext>
            </a:extLst>
          </p:cNvPr>
          <p:cNvSpPr txBox="1"/>
          <p:nvPr/>
        </p:nvSpPr>
        <p:spPr>
          <a:xfrm>
            <a:off x="402336" y="2384998"/>
            <a:ext cx="4549043" cy="3754874"/>
          </a:xfrm>
          <a:prstGeom prst="rect">
            <a:avLst/>
          </a:prstGeom>
          <a:noFill/>
        </p:spPr>
        <p:txBody>
          <a:bodyPr wrap="square" rtlCol="0">
            <a:spAutoFit/>
          </a:bodyPr>
          <a:lstStyle/>
          <a:p>
            <a:r>
              <a:rPr lang="es-ES" sz="1400" b="1" dirty="0">
                <a:solidFill>
                  <a:srgbClr val="FF0068"/>
                </a:solidFill>
                <a:latin typeface="Arial" panose="020B0604020202020204" pitchFamily="34" charset="0"/>
                <a:cs typeface="Arial" panose="020B0604020202020204" pitchFamily="34" charset="0"/>
              </a:rPr>
              <a:t>Destino: Casa habitación – Hogar</a:t>
            </a:r>
            <a:br>
              <a:rPr lang="es-ES" sz="1400" dirty="0">
                <a:solidFill>
                  <a:schemeClr val="tx1">
                    <a:lumMod val="85000"/>
                    <a:lumOff val="15000"/>
                  </a:schemeClr>
                </a:solidFill>
                <a:latin typeface="Arial" panose="020B0604020202020204" pitchFamily="34" charset="0"/>
                <a:cs typeface="Arial" panose="020B0604020202020204" pitchFamily="34" charset="0"/>
              </a:rPr>
            </a:br>
            <a:endParaRPr lang="es-ES" sz="1400"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ES" sz="1400" b="1" dirty="0">
                <a:solidFill>
                  <a:schemeClr val="tx1">
                    <a:lumMod val="85000"/>
                    <a:lumOff val="15000"/>
                  </a:schemeClr>
                </a:solidFill>
                <a:latin typeface="Arial" panose="020B0604020202020204" pitchFamily="34" charset="0"/>
                <a:cs typeface="Arial" panose="020B0604020202020204" pitchFamily="34" charset="0"/>
              </a:rPr>
              <a:t>Alquiler:</a:t>
            </a:r>
            <a:r>
              <a:rPr lang="es-ES" sz="1400" dirty="0">
                <a:solidFill>
                  <a:schemeClr val="tx1">
                    <a:lumMod val="85000"/>
                    <a:lumOff val="15000"/>
                  </a:schemeClr>
                </a:solidFill>
                <a:latin typeface="Arial" panose="020B0604020202020204" pitchFamily="34" charset="0"/>
                <a:cs typeface="Arial" panose="020B0604020202020204" pitchFamily="34" charset="0"/>
              </a:rPr>
              <a:t> Importe mensual hasta un máximo de 36 veces </a:t>
            </a:r>
          </a:p>
          <a:p>
            <a:pPr marL="342900" indent="-342900" algn="just">
              <a:buFont typeface="Arial" panose="020B0604020202020204" pitchFamily="34" charset="0"/>
              <a:buChar char="•"/>
            </a:pPr>
            <a:endParaRPr lang="es-ES" sz="1400"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ES" sz="1400" b="1" dirty="0">
                <a:solidFill>
                  <a:schemeClr val="tx1">
                    <a:lumMod val="85000"/>
                    <a:lumOff val="15000"/>
                  </a:schemeClr>
                </a:solidFill>
                <a:latin typeface="Arial" panose="020B0604020202020204" pitchFamily="34" charset="0"/>
                <a:cs typeface="Arial" panose="020B0604020202020204" pitchFamily="34" charset="0"/>
              </a:rPr>
              <a:t>Daños al Inmueble: </a:t>
            </a:r>
            <a:r>
              <a:rPr lang="es-ES" sz="1400" dirty="0">
                <a:solidFill>
                  <a:schemeClr val="tx1">
                    <a:lumMod val="85000"/>
                    <a:lumOff val="15000"/>
                  </a:schemeClr>
                </a:solidFill>
                <a:latin typeface="Arial" panose="020B0604020202020204" pitchFamily="34" charset="0"/>
                <a:cs typeface="Arial" panose="020B0604020202020204" pitchFamily="34" charset="0"/>
              </a:rPr>
              <a:t>Hasta 6 veces el importe del alquiler mensual.</a:t>
            </a:r>
          </a:p>
          <a:p>
            <a:pPr marL="342900" indent="-342900" algn="just">
              <a:buFont typeface="Arial" panose="020B0604020202020204" pitchFamily="34" charset="0"/>
              <a:buChar char="•"/>
            </a:pPr>
            <a:endParaRPr lang="es-ES" sz="1400"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ES" sz="1400" b="1" dirty="0">
                <a:solidFill>
                  <a:schemeClr val="tx1">
                    <a:lumMod val="85000"/>
                    <a:lumOff val="15000"/>
                  </a:schemeClr>
                </a:solidFill>
                <a:latin typeface="Arial" panose="020B0604020202020204" pitchFamily="34" charset="0"/>
                <a:cs typeface="Arial" panose="020B0604020202020204" pitchFamily="34" charset="0"/>
              </a:rPr>
              <a:t>Gastos comunes, Impuestos de puerta y tasa saneamiento:</a:t>
            </a:r>
            <a:r>
              <a:rPr lang="es-ES" sz="1400" dirty="0">
                <a:solidFill>
                  <a:schemeClr val="tx1">
                    <a:lumMod val="85000"/>
                    <a:lumOff val="15000"/>
                  </a:schemeClr>
                </a:solidFill>
                <a:latin typeface="Arial" panose="020B0604020202020204" pitchFamily="34" charset="0"/>
                <a:cs typeface="Arial" panose="020B0604020202020204" pitchFamily="34" charset="0"/>
              </a:rPr>
              <a:t> hasta 36 veces el 25% del importe de alquiler mensual para los tres conceptos considerados en conjunto.</a:t>
            </a:r>
          </a:p>
          <a:p>
            <a:pPr marL="342900" indent="-342900" algn="just">
              <a:buFont typeface="Arial" panose="020B0604020202020204" pitchFamily="34" charset="0"/>
              <a:buChar char="•"/>
            </a:pPr>
            <a:endParaRPr lang="es-ES" sz="1400"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ES" sz="1400" b="1" dirty="0">
                <a:solidFill>
                  <a:schemeClr val="tx1">
                    <a:lumMod val="85000"/>
                    <a:lumOff val="15000"/>
                  </a:schemeClr>
                </a:solidFill>
                <a:latin typeface="Arial" panose="020B0604020202020204" pitchFamily="34" charset="0"/>
                <a:cs typeface="Arial" panose="020B0604020202020204" pitchFamily="34" charset="0"/>
              </a:rPr>
              <a:t>Gastos de Consumo de Agua (OSE), Electricidad y Gas por cañería:</a:t>
            </a:r>
            <a:r>
              <a:rPr lang="es-ES" sz="1400" dirty="0">
                <a:solidFill>
                  <a:schemeClr val="tx1">
                    <a:lumMod val="85000"/>
                    <a:lumOff val="15000"/>
                  </a:schemeClr>
                </a:solidFill>
                <a:latin typeface="Arial" panose="020B0604020202020204" pitchFamily="34" charset="0"/>
                <a:cs typeface="Arial" panose="020B0604020202020204" pitchFamily="34" charset="0"/>
              </a:rPr>
              <a:t> Hasta 36 veces el 25% del importe de alquiler mensual para los tres conceptos considerados en conjunto.</a:t>
            </a:r>
          </a:p>
        </p:txBody>
      </p:sp>
    </p:spTree>
    <p:extLst>
      <p:ext uri="{BB962C8B-B14F-4D97-AF65-F5344CB8AC3E}">
        <p14:creationId xmlns:p14="http://schemas.microsoft.com/office/powerpoint/2010/main" val="1989775244"/>
      </p:ext>
    </p:extLst>
  </p:cSld>
  <p:clrMapOvr>
    <a:masterClrMapping/>
  </p:clrMapOvr>
</p:sld>
</file>

<file path=ppt/theme/theme1.xml><?xml version="1.0" encoding="utf-8"?>
<a:theme xmlns:a="http://schemas.openxmlformats.org/drawingml/2006/main" name="1_Tema de Office">
  <a:themeElements>
    <a:clrScheme name="GRUPO SANCOR SEGUROS">
      <a:dk1>
        <a:sysClr val="windowText" lastClr="000000"/>
      </a:dk1>
      <a:lt1>
        <a:sysClr val="window" lastClr="FFFFFF"/>
      </a:lt1>
      <a:dk2>
        <a:srgbClr val="44546A"/>
      </a:dk2>
      <a:lt2>
        <a:srgbClr val="E7E6E6"/>
      </a:lt2>
      <a:accent1>
        <a:srgbClr val="A70355"/>
      </a:accent1>
      <a:accent2>
        <a:srgbClr val="FF0068"/>
      </a:accent2>
      <a:accent3>
        <a:srgbClr val="D10056"/>
      </a:accent3>
      <a:accent4>
        <a:srgbClr val="00C0BB"/>
      </a:accent4>
      <a:accent5>
        <a:srgbClr val="0A4494"/>
      </a:accent5>
      <a:accent6>
        <a:srgbClr val="FFA400"/>
      </a:accent6>
      <a:hlink>
        <a:srgbClr val="0563C1"/>
      </a:hlink>
      <a:folHlink>
        <a:srgbClr val="D1005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200" dirty="0" err="1">
            <a:solidFill>
              <a:schemeClr val="tx2"/>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3101</TotalTime>
  <Words>1315</Words>
  <Application>Microsoft Office PowerPoint</Application>
  <PresentationFormat>Panorámica</PresentationFormat>
  <Paragraphs>154</Paragraphs>
  <Slides>14</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Aptos</vt:lpstr>
      <vt:lpstr>Arial</vt:lpstr>
      <vt:lpstr>Arial Black</vt:lpstr>
      <vt:lpstr>Calibri</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Ferdinand Larrobla Jessica</dc:creator>
  <cp:lastModifiedBy>Cordero Sofia</cp:lastModifiedBy>
  <cp:revision>82</cp:revision>
  <dcterms:created xsi:type="dcterms:W3CDTF">2024-02-27T13:54:54Z</dcterms:created>
  <dcterms:modified xsi:type="dcterms:W3CDTF">2026-03-06T17:45:02Z</dcterms:modified>
</cp:coreProperties>
</file>